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4" r:id="rId4"/>
    <p:sldId id="272" r:id="rId5"/>
    <p:sldId id="274" r:id="rId6"/>
    <p:sldId id="275" r:id="rId7"/>
    <p:sldId id="266" r:id="rId8"/>
    <p:sldId id="267" r:id="rId9"/>
    <p:sldId id="271" r:id="rId10"/>
    <p:sldId id="268" r:id="rId11"/>
    <p:sldId id="273" r:id="rId12"/>
    <p:sldId id="270" r:id="rId13"/>
    <p:sldId id="269" r:id="rId14"/>
    <p:sldId id="277" r:id="rId15"/>
    <p:sldId id="279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10" Type="http://schemas.openxmlformats.org/officeDocument/2006/relationships/image" Target="../media/image9.jpe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827584" y="980728"/>
            <a:ext cx="7615748" cy="5488483"/>
            <a:chOff x="1249848" y="3248402"/>
            <a:chExt cx="7031245" cy="253333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249848" y="3248402"/>
              <a:ext cx="7031245" cy="160529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onotype Corsiva" pitchFamily="66" charset="0"/>
                  <a:cs typeface="Arial" charset="0"/>
                </a:rPr>
                <a:t>Муниципальное дошкольное образовательное учреждение детский сад «Теремок»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onotype Corsiva" pitchFamily="66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3600" b="1" dirty="0" smtClean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solidFill>
                    <a:srgbClr val="0000FF"/>
                  </a:solid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Monotype Corsiva" pitchFamily="66" charset="0"/>
                  <a:cs typeface="Arial" charset="0"/>
                </a:rPr>
                <a:t>ИТОГОВОЕ  ЗАНЯТИЕ в подготовительной группе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3600" b="1" dirty="0" smtClean="0">
                  <a:ln w="12700">
                    <a:solidFill>
                      <a:schemeClr val="accent3">
                        <a:lumMod val="50000"/>
                      </a:schemeClr>
                    </a:solidFill>
                    <a:prstDash val="solid"/>
                  </a:ln>
                  <a:solidFill>
                    <a:srgbClr val="0000FF"/>
                  </a:solidFill>
                  <a:effectLst>
                    <a:innerShdw blurRad="177800">
                      <a:schemeClr val="accent3">
                        <a:lumMod val="50000"/>
                      </a:schemeClr>
                    </a:innerShdw>
                  </a:effectLst>
                  <a:latin typeface="Monotype Corsiva" pitchFamily="66" charset="0"/>
                  <a:cs typeface="Arial" charset="0"/>
                </a:rPr>
                <a:t>«Осенний КВН»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3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4971990"/>
              <a:ext cx="5084703" cy="80975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 smtClean="0">
                  <a:solidFill>
                    <a:srgbClr val="0000FF"/>
                  </a:solidFill>
                  <a:latin typeface="Arial" charset="0"/>
                  <a:cs typeface="Arial" charset="0"/>
                </a:rPr>
                <a:t>Подготовила и провела: воспитатель высшей квалификационной категории </a:t>
              </a:r>
              <a:r>
                <a:rPr lang="ru-RU" b="1" dirty="0" err="1" smtClean="0">
                  <a:solidFill>
                    <a:srgbClr val="0000FF"/>
                  </a:solidFill>
                  <a:latin typeface="Arial" charset="0"/>
                  <a:cs typeface="Arial" charset="0"/>
                </a:rPr>
                <a:t>Сундукова</a:t>
              </a:r>
              <a:r>
                <a:rPr lang="ru-RU" b="1" dirty="0" smtClean="0">
                  <a:solidFill>
                    <a:srgbClr val="0000FF"/>
                  </a:solidFill>
                  <a:latin typeface="Arial" charset="0"/>
                  <a:cs typeface="Arial" charset="0"/>
                </a:rPr>
                <a:t> Н.А.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 smtClean="0">
                <a:solidFill>
                  <a:srgbClr val="0000FF"/>
                </a:solidFill>
                <a:latin typeface="Arial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>
                <a:solidFill>
                  <a:srgbClr val="0000FF"/>
                </a:solidFill>
                <a:latin typeface="Arial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b="1" dirty="0" smtClean="0">
                <a:solidFill>
                  <a:srgbClr val="0000FF"/>
                </a:solidFill>
                <a:latin typeface="Arial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 smtClean="0">
                  <a:solidFill>
                    <a:srgbClr val="0000FF"/>
                  </a:solidFill>
                  <a:latin typeface="Arial" charset="0"/>
                  <a:cs typeface="Arial" charset="0"/>
                </a:rPr>
                <a:t>Николаевск 2017 г.</a:t>
              </a:r>
              <a:endParaRPr lang="ru-RU" b="1" dirty="0">
                <a:solidFill>
                  <a:srgbClr val="0000FF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51499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886" y="2580344"/>
            <a:ext cx="7772400" cy="31320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Перелетные                зимующие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     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 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                                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57167"/>
            <a:ext cx="7772400" cy="642942"/>
          </a:xfrm>
        </p:spPr>
        <p:txBody>
          <a:bodyPr>
            <a:normAutofit fontScale="85000" lnSpcReduction="20000"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        </a:t>
            </a:r>
            <a:r>
              <a:rPr lang="ru-RU" sz="4800" b="1" dirty="0" smtClean="0">
                <a:solidFill>
                  <a:schemeClr val="tx1"/>
                </a:solidFill>
              </a:rPr>
              <a:t>Конкурс капитанов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4348" y="3357562"/>
            <a:ext cx="2025352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818" y="4000504"/>
            <a:ext cx="2016224" cy="21602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298" y="3429000"/>
            <a:ext cx="1274258" cy="10075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3429000"/>
            <a:ext cx="1170130" cy="936104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1142984"/>
            <a:ext cx="1650227" cy="17849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255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Разгадай ребус </a:t>
            </a:r>
            <a:endParaRPr lang="ru-RU" dirty="0"/>
          </a:p>
        </p:txBody>
      </p:sp>
      <p:pic>
        <p:nvPicPr>
          <p:cNvPr id="4" name="Содержимое 3" descr="C:\Users\user\Desktop\Draw_this_birthday_cake.svg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1428736"/>
            <a:ext cx="1184621" cy="1579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428736"/>
            <a:ext cx="1224864" cy="124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resize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1500174"/>
            <a:ext cx="1603804" cy="1243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Без названия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1643050"/>
            <a:ext cx="1150723" cy="1161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images (1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24" y="5072074"/>
            <a:ext cx="1716721" cy="1285884"/>
          </a:xfrm>
          <a:prstGeom prst="rect">
            <a:avLst/>
          </a:prstGeom>
          <a:noFill/>
        </p:spPr>
      </p:pic>
      <p:pic>
        <p:nvPicPr>
          <p:cNvPr id="1027" name="Picture 3" descr="C:\Users\user\Desktop\0a735bdd6dfaa2cdbcc408b9ecbe525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5143512"/>
            <a:ext cx="1428760" cy="1428760"/>
          </a:xfrm>
          <a:prstGeom prst="rect">
            <a:avLst/>
          </a:prstGeom>
          <a:noFill/>
        </p:spPr>
      </p:pic>
      <p:pic>
        <p:nvPicPr>
          <p:cNvPr id="1028" name="Picture 4" descr="C:\Users\user\Desktop\raskraska_chainik3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4876" y="5429264"/>
            <a:ext cx="1285884" cy="964413"/>
          </a:xfrm>
          <a:prstGeom prst="rect">
            <a:avLst/>
          </a:prstGeom>
          <a:noFill/>
        </p:spPr>
      </p:pic>
      <p:pic>
        <p:nvPicPr>
          <p:cNvPr id="1029" name="Picture 5" descr="C:\Users\user\Desktop\Без названия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15074" y="5072074"/>
            <a:ext cx="1071570" cy="1500198"/>
          </a:xfrm>
          <a:prstGeom prst="rect">
            <a:avLst/>
          </a:prstGeom>
          <a:noFill/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40" y="2857496"/>
            <a:ext cx="2021041" cy="21860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1176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864095"/>
          </a:xfrm>
        </p:spPr>
        <p:txBody>
          <a:bodyPr/>
          <a:lstStyle/>
          <a:p>
            <a:r>
              <a:rPr lang="ru-RU" dirty="0"/>
              <a:t>Конкурс красивых слов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1916832"/>
            <a:ext cx="7815290" cy="4176464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tx1"/>
                </a:solidFill>
              </a:rPr>
              <a:t>хлеб                 лес </a:t>
            </a:r>
            <a:endParaRPr lang="ru-RU" sz="6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429000"/>
            <a:ext cx="3227250" cy="2304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501008"/>
            <a:ext cx="3052435" cy="2267568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68" y="1928802"/>
            <a:ext cx="1622083" cy="17544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48548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008111"/>
          </a:xfrm>
        </p:spPr>
        <p:txBody>
          <a:bodyPr/>
          <a:lstStyle/>
          <a:p>
            <a:r>
              <a:rPr lang="ru-RU" dirty="0" smtClean="0"/>
              <a:t>Расскажи: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785927"/>
            <a:ext cx="7272808" cy="3852874"/>
          </a:xfrm>
        </p:spPr>
        <p:txBody>
          <a:bodyPr/>
          <a:lstStyle/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992" y="1643050"/>
            <a:ext cx="1622083" cy="1754498"/>
          </a:xfrm>
          <a:prstGeom prst="rect">
            <a:avLst/>
          </a:prstGeom>
        </p:spPr>
      </p:pic>
      <p:pic>
        <p:nvPicPr>
          <p:cNvPr id="2052" name="Picture 4" descr="C:\Users\user\Desktop\image0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857628"/>
            <a:ext cx="2095500" cy="2228850"/>
          </a:xfrm>
          <a:prstGeom prst="rect">
            <a:avLst/>
          </a:prstGeom>
          <a:noFill/>
        </p:spPr>
      </p:pic>
      <p:pic>
        <p:nvPicPr>
          <p:cNvPr id="2053" name="Picture 5" descr="C:\Users\user\Desktop\belka-kartinki-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357562"/>
            <a:ext cx="2928958" cy="2928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33050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Лишняя </a:t>
            </a:r>
            <a:r>
              <a:rPr lang="ru-RU" dirty="0" smtClean="0"/>
              <a:t>картинка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1224136" cy="1512168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33" y="2190874"/>
            <a:ext cx="1491804" cy="16868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276872"/>
            <a:ext cx="1625835" cy="17400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221066"/>
            <a:ext cx="1567974" cy="15679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599" y="2663929"/>
            <a:ext cx="1398501" cy="99831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1224136" cy="15121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2" y="2456891"/>
            <a:ext cx="1584176" cy="13497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20888"/>
            <a:ext cx="1500187" cy="1523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56891"/>
            <a:ext cx="1733315" cy="14519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211" y="2384883"/>
            <a:ext cx="1995010" cy="15960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53745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088231"/>
          </a:xfrm>
        </p:spPr>
        <p:txBody>
          <a:bodyPr/>
          <a:lstStyle/>
          <a:p>
            <a:r>
              <a:rPr lang="ru-RU" dirty="0" smtClean="0"/>
              <a:t>        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980728"/>
            <a:ext cx="6400800" cy="1296144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Спасибо за внимание! До свидания!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36" y="3143248"/>
            <a:ext cx="2143140" cy="26474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9553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Цель</a:t>
            </a:r>
            <a:r>
              <a:rPr lang="ru-RU" sz="2700" dirty="0"/>
              <a:t>; продолжать формирование представления детей об осенних изменениях в природе.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600" b="1" dirty="0" smtClean="0"/>
              <a:t>Задачи</a:t>
            </a:r>
            <a:r>
              <a:rPr lang="ru-RU" sz="2600" dirty="0"/>
              <a:t>: образовательные:  закрепить и упорядочить накопленные детьми представления об осени.</a:t>
            </a:r>
          </a:p>
          <a:p>
            <a:r>
              <a:rPr lang="ru-RU" sz="2600" i="1" dirty="0"/>
              <a:t>Развивающие</a:t>
            </a:r>
            <a:r>
              <a:rPr lang="ru-RU" sz="2600" dirty="0"/>
              <a:t>: развивать память, внимание, логическое мышление, наблюдательность.</a:t>
            </a:r>
          </a:p>
          <a:p>
            <a:r>
              <a:rPr lang="ru-RU" sz="2600" i="1" dirty="0"/>
              <a:t>Речевые</a:t>
            </a:r>
            <a:r>
              <a:rPr lang="ru-RU" sz="2600" dirty="0"/>
              <a:t>: развивать диалогическую, связную речь, закрепить словарь детей: вереница, моросящие, сварливые, спячка.</a:t>
            </a:r>
          </a:p>
          <a:p>
            <a:r>
              <a:rPr lang="ru-RU" sz="2600" i="1" dirty="0"/>
              <a:t>Воспитательные:</a:t>
            </a:r>
            <a:r>
              <a:rPr lang="ru-RU" sz="2600" dirty="0"/>
              <a:t> воспитывать любовь к природе,  коллективизм, уважение к товарищам по команде.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33258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Подготовка к занятию: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7500" lnSpcReduction="20000"/>
          </a:bodyPr>
          <a:lstStyle/>
          <a:p>
            <a:r>
              <a:rPr lang="ru-RU" i="1" dirty="0" smtClean="0"/>
              <a:t>Демонстрационный </a:t>
            </a:r>
            <a:r>
              <a:rPr lang="ru-RU" i="1" dirty="0"/>
              <a:t>материал</a:t>
            </a:r>
            <a:r>
              <a:rPr lang="ru-RU" dirty="0"/>
              <a:t>: иллюстрации осеннего пейзажа, уборки хлеба, перелетных и зимующих птиц, кружочки зеленые и красные по 10 штук.</a:t>
            </a:r>
          </a:p>
          <a:p>
            <a:r>
              <a:rPr lang="ru-RU" i="1" dirty="0"/>
              <a:t>Раздаточный материал</a:t>
            </a:r>
            <a:r>
              <a:rPr lang="ru-RU" dirty="0"/>
              <a:t>: эмблемы для команд, сладкие призы.</a:t>
            </a:r>
          </a:p>
          <a:p>
            <a:r>
              <a:rPr lang="ru-RU" i="1" dirty="0"/>
              <a:t>Методические приёмы:</a:t>
            </a:r>
            <a:r>
              <a:rPr lang="ru-RU" dirty="0"/>
              <a:t> игровая ситуация, соревнование, беседа-диалог, рассматривание иллюстраций, анализ, подведение итогов, награждение.</a:t>
            </a:r>
          </a:p>
          <a:p>
            <a:r>
              <a:rPr lang="ru-RU" b="1" dirty="0"/>
              <a:t>Предварительная работа: </a:t>
            </a:r>
            <a:r>
              <a:rPr lang="ru-RU" dirty="0"/>
              <a:t>рассматривание иллюстраций  об осени, отгадывание загадок, разгадывание ребусов, экскурсия в парк, беседа о птицах, наблюдение за работой колхозников.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80337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1000108"/>
            <a:ext cx="2357454" cy="2857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Users\user\Desktop\ose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7819758" cy="59118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072111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714356"/>
            <a:ext cx="2571768" cy="7143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098" name="Picture 2" descr="C:\Users\user\Desktop\The_Road_Less_Travelled_Door_County_Wisconsi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315" y="357166"/>
            <a:ext cx="8151337" cy="60007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7" y="4406901"/>
            <a:ext cx="3714776" cy="8080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user\Desktop\7832_083bcb0da5bc5c68cadf7ad159a0c7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8072494" cy="57150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ru-RU" b="1" dirty="0" smtClean="0"/>
              <a:t>Команды: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</a:rPr>
              <a:t>Рябинки </a:t>
            </a:r>
            <a:r>
              <a:rPr lang="ru-RU" dirty="0" smtClean="0"/>
              <a:t>           </a:t>
            </a:r>
            <a:r>
              <a:rPr lang="ru-RU" dirty="0" smtClean="0">
                <a:solidFill>
                  <a:srgbClr val="00B050"/>
                </a:solidFill>
              </a:rPr>
              <a:t>Березки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438" y="2339180"/>
            <a:ext cx="2599562" cy="34660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871" y="2708920"/>
            <a:ext cx="2850975" cy="30963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46451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Буратино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083" y="1388750"/>
            <a:ext cx="3528392" cy="381642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068" y="1750159"/>
            <a:ext cx="1417986" cy="14461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09" y="3652290"/>
            <a:ext cx="1612856" cy="13799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354" y="4342282"/>
            <a:ext cx="1368152" cy="17607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86" y="1844824"/>
            <a:ext cx="1619672" cy="10781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755" y="4797152"/>
            <a:ext cx="1414927" cy="19802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2940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Признаки осени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306" y="4653136"/>
            <a:ext cx="1979134" cy="141731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422626"/>
            <a:ext cx="1908318" cy="15266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2571744"/>
            <a:ext cx="2199803" cy="1510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1928802"/>
            <a:ext cx="1925426" cy="1438127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40" y="1071546"/>
            <a:ext cx="1735289" cy="18769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10310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FF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129</Words>
  <Application>Microsoft Office PowerPoint</Application>
  <PresentationFormat>Экран (4:3)</PresentationFormat>
  <Paragraphs>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 Цель; продолжать формирование представления детей об осенних изменениях в природе. </vt:lpstr>
      <vt:lpstr>Подготовка к занятию:</vt:lpstr>
      <vt:lpstr>Слайд 4</vt:lpstr>
      <vt:lpstr>Слайд 5</vt:lpstr>
      <vt:lpstr>Слайд 6</vt:lpstr>
      <vt:lpstr>Команды: Рябинки            Березки  </vt:lpstr>
      <vt:lpstr>Буратино </vt:lpstr>
      <vt:lpstr>Признаки осени </vt:lpstr>
      <vt:lpstr>Перелетные                зимующие                                                                                                                </vt:lpstr>
      <vt:lpstr>Разгадай ребус </vt:lpstr>
      <vt:lpstr>Конкурс красивых слов </vt:lpstr>
      <vt:lpstr>Расскажи:</vt:lpstr>
      <vt:lpstr> Лишняя картинка</vt:lpstr>
      <vt:lpstr>Слайд 15</vt:lpstr>
      <vt:lpstr>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Осенние-2</dc:title>
  <dc:creator>Фокина Лидия Петровна</dc:creator>
  <cp:keywords>Шаблон презентации</cp:keywords>
  <cp:lastModifiedBy>user</cp:lastModifiedBy>
  <cp:revision>56</cp:revision>
  <dcterms:created xsi:type="dcterms:W3CDTF">2016-06-30T14:42:46Z</dcterms:created>
  <dcterms:modified xsi:type="dcterms:W3CDTF">2017-12-07T19:10:53Z</dcterms:modified>
</cp:coreProperties>
</file>