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4" r:id="rId3"/>
    <p:sldId id="272" r:id="rId4"/>
    <p:sldId id="273" r:id="rId5"/>
    <p:sldId id="275" r:id="rId6"/>
    <p:sldId id="257" r:id="rId7"/>
    <p:sldId id="276" r:id="rId8"/>
    <p:sldId id="278" r:id="rId9"/>
    <p:sldId id="279" r:id="rId10"/>
    <p:sldId id="280" r:id="rId11"/>
    <p:sldId id="281" r:id="rId12"/>
    <p:sldId id="263" r:id="rId13"/>
    <p:sldId id="264" r:id="rId14"/>
    <p:sldId id="265" r:id="rId15"/>
    <p:sldId id="268" r:id="rId16"/>
    <p:sldId id="283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EB0FA"/>
    <a:srgbClr val="C1C955"/>
    <a:srgbClr val="FC22F2"/>
    <a:srgbClr val="67B79E"/>
    <a:srgbClr val="800000"/>
    <a:srgbClr val="660066"/>
    <a:srgbClr val="52CCC0"/>
    <a:srgbClr val="B864B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14348" y="2357430"/>
            <a:ext cx="80010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Constantia" pitchFamily="18" charset="0"/>
              </a:rPr>
              <a:t>Краткая презентация  основной образовательная программа МДОУ детский сад «Теремок»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Constantia" pitchFamily="18" charset="0"/>
              </a:rPr>
              <a:t>в соответствии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Constantia" pitchFamily="18" charset="0"/>
              </a:rPr>
              <a:t>с ФГОС</a:t>
            </a:r>
            <a:endParaRPr lang="ru-RU" sz="4000" b="1" dirty="0">
              <a:solidFill>
                <a:srgbClr val="7030A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advTm="301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55576" y="2132856"/>
            <a:ext cx="820891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и подходы к формированию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образовательной программы МДОУ «Теремок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полноценное проживание ребенком всех этапов детства, обогащение детского развития;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построение образовательной деятельности на основе индивидуальных особенностей каждого ребенка, при котором сам ребенок становится активным в выборе содержания своего образования, становится субъектом образования;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содействие и сотрудничество детей и взрослых, признание ребенка полноценным участником образовательных отношений;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поддержка инициативы детей в различных видах деятельности;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сотрудничество МДОУ «Теремок» с семьей;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приобщение детей к социокультурным нормам, традициям семьи, общества и государства;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познавательных интересов и познавательных действий ребенка в различных видах деятельности;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возрастная адекватность дошкольного образования (соответствие условий, требований, методов возрасту и особенностям развития);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учет этнокультурной ситуации развития детей.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2699251"/>
      </p:ext>
    </p:extLst>
  </p:cSld>
  <p:clrMapOvr>
    <a:masterClrMapping/>
  </p:clrMapOvr>
  <p:transition advTm="301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85720" y="2132856"/>
            <a:ext cx="86787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Программы реализуемые 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МДОУ: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Учреждение осуществляет образовательную деятельность по следующим программам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примерная  общеобразовательная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программа «Истоки»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под редакцией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Л.А Парамоновой;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 примерная  общеобразовательная программа под редакцией Н.Е.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Вераксы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В.В. Гербовой, Т.С. Комаровой «От рождения до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школы».</a:t>
            </a:r>
          </a:p>
          <a:p>
            <a:pPr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Коррекционные программы:</a:t>
            </a:r>
          </a:p>
          <a:p>
            <a:pPr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Парциальные программы и технологии: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«Мы» Н.Н.Кондратьева;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«Юный эколог» С.Н. Николаевой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А.И.Бурениной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«Ритмическая мозаика»;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Программа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музыкального воспитания детей дошкольного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возраста  «Ладушки»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Каплунова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И.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Новоскольцева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-Павлова О.В. «Изобразительная деятельность и художественный труд» (комплексные занятия в подготовительной группе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Борисина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М.Г.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Ползаем.Ходим.Бегаем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Прыгаем»;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Карепова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Т.Г. «Формирование здорового образа жизни»;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-Михеева Е.В. Развитие эмоционально- двигательной сферы детей 4-7 лет;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-Трифонова Е.В. «Развитие игры детей 3-7 лет».</a:t>
            </a:r>
          </a:p>
          <a:p>
            <a:pPr algn="ctr"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Региональная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программа: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«Воспитание маленького волжанина» Е.С. Евдокимова.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Дополнительные образовательные услуги: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соответствии с основными направлениями в ДОУ оказываются дополнительные образовательные услуги в форме организации кружковой работы по программе: «Приключения кота Белобока,  или Экономика для малышей» (автор С.Е.Герасименко). </a:t>
            </a:r>
          </a:p>
          <a:p>
            <a:pPr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1585215"/>
      </p:ext>
    </p:extLst>
  </p:cSld>
  <p:clrMapOvr>
    <a:masterClrMapping/>
  </p:clrMapOvr>
  <p:transition advTm="301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7413" name="Документ" r:id="rId3" imgW="5961923" imgH="4455520" progId="Word.Document.12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85786" y="357166"/>
            <a:ext cx="771530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2800" b="1" spc="50" dirty="0" smtClean="0">
              <a:ln w="11430"/>
              <a:solidFill>
                <a:srgbClr val="66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800" b="1" spc="50" dirty="0" smtClean="0">
              <a:ln w="11430"/>
              <a:solidFill>
                <a:srgbClr val="66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800" b="1" spc="50" dirty="0" smtClean="0">
              <a:ln w="11430"/>
              <a:solidFill>
                <a:srgbClr val="66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4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Целевые ориентиры на этапе завершения дошкольного образования</a:t>
            </a:r>
            <a:endParaRPr lang="ru-RU" sz="2400" b="1" cap="none" spc="50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786" y="1643050"/>
            <a:ext cx="76438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i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Модель выпускника МДОУ: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786" y="2214554"/>
            <a:ext cx="7715304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-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Владеет основными культурными способами деятельности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-Проявляет инициативу и самостоятельность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-Положительно относится к миру, к людям, , самому себе, участвует в совместных играх, способен договариваться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-Адекватно проявляет свои чувства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-Владеет разными формами и видами игр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-Хорошо владеет устной речью, может выражать свои мысли и желания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-Развита мелкая моторика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-Способен к волевым усилиям , может следовать социальным нормам поведения в различных видах деятельности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-Соблюдает правила безопасного поведения и личной гигиены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-Проявляет любознательность, интересуется причинно-следственными связями, склонен наблюдать , экспериментировать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-0бладает начальными знаниями о себе, природном и социальном мире, в котором живет.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Обязательная часть образовательной программы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Условия реализации Программы обеспечивают полноценное развитие личности во всех основных образовательных областях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емиугольник 4"/>
          <p:cNvSpPr/>
          <p:nvPr/>
        </p:nvSpPr>
        <p:spPr>
          <a:xfrm>
            <a:off x="714348" y="2786058"/>
            <a:ext cx="1785950" cy="1571636"/>
          </a:xfrm>
          <a:prstGeom prst="heptagon">
            <a:avLst/>
          </a:prstGeom>
          <a:solidFill>
            <a:srgbClr val="FEB0F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Различные виды детской деятельности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емиугольник 6"/>
          <p:cNvSpPr/>
          <p:nvPr/>
        </p:nvSpPr>
        <p:spPr>
          <a:xfrm rot="1337172">
            <a:off x="2086811" y="3640705"/>
            <a:ext cx="1860221" cy="1634752"/>
          </a:xfrm>
          <a:prstGeom prst="heptagon">
            <a:avLst/>
          </a:prstGeom>
          <a:solidFill>
            <a:srgbClr val="67B79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Режимные моменты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емиугольник 7"/>
          <p:cNvSpPr/>
          <p:nvPr/>
        </p:nvSpPr>
        <p:spPr>
          <a:xfrm rot="21370204">
            <a:off x="3694168" y="3923300"/>
            <a:ext cx="1880729" cy="1585789"/>
          </a:xfrm>
          <a:prstGeom prst="heptagon">
            <a:avLst/>
          </a:prstGeom>
          <a:solidFill>
            <a:srgbClr val="C1C95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Самостоятельная деятельность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емиугольник 8"/>
          <p:cNvSpPr/>
          <p:nvPr/>
        </p:nvSpPr>
        <p:spPr>
          <a:xfrm rot="1412722">
            <a:off x="5368653" y="3581123"/>
            <a:ext cx="1789596" cy="1500198"/>
          </a:xfrm>
          <a:prstGeom prst="heptagon">
            <a:avLst/>
          </a:prstGeom>
          <a:solidFill>
            <a:srgbClr val="FC22F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Взаимодействие с родителями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072198" y="2500306"/>
            <a:ext cx="1643074" cy="142876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● 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○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11" name="Дуга 10"/>
          <p:cNvSpPr/>
          <p:nvPr/>
        </p:nvSpPr>
        <p:spPr>
          <a:xfrm rot="11956245">
            <a:off x="6572264" y="3500438"/>
            <a:ext cx="714380" cy="142876"/>
          </a:xfrm>
          <a:prstGeom prst="arc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Вариативная часть образовательной программы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Обеспечивает качество образовательного процесса для создания оптимальных условий развития дошкольника с учетом его физического и психического здоровья, для реализации психолого-педагогической готовности к обучению в школе.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3357562"/>
            <a:ext cx="6143668" cy="5000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Приоритетные направления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928662" y="4286256"/>
            <a:ext cx="2643206" cy="78581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357818" y="4357694"/>
            <a:ext cx="2500330" cy="7143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2214546" y="3929066"/>
            <a:ext cx="500066" cy="35719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6215074" y="4000504"/>
            <a:ext cx="571504" cy="285752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28596" y="1928802"/>
            <a:ext cx="8358245" cy="36625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ДОУ сложилась модель по взаимодействию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родителями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Направления работы с родителями: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Оказание помощи семье в воспитании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Вовлечение семьи в образовательный процесс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Культурно-просветительская работа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условий для реализации личности ребенка</a:t>
            </a:r>
          </a:p>
          <a:p>
            <a:pPr algn="ctr"/>
            <a:endParaRPr lang="ru-RU" sz="2400" b="1" spc="50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cap="none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01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28596" y="1928802"/>
            <a:ext cx="835824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2400" b="1" spc="50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cap="none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2071678"/>
            <a:ext cx="87868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Формы работы по взаимодействию с родителями: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Анкетирование и тестирование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Родительские собрания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Управление ДОУ через родительские комитеты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Консультирование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Тренинги, семинары-практикумы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Родительские уголки и информационные стенды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Экскурсии по ДОУ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в создании развивающей среды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пед.процессе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(открытые просмотры, привлечение к подготовке утренников, праздников)</a:t>
            </a:r>
            <a:endParaRPr lang="ru-RU" dirty="0"/>
          </a:p>
        </p:txBody>
      </p:sp>
    </p:spTree>
  </p:cSld>
  <p:clrMapOvr>
    <a:masterClrMapping/>
  </p:clrMapOvr>
  <p:transition advTm="301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 flipH="1" flipV="1"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-642974" y="1571612"/>
            <a:ext cx="109754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внимание!</a:t>
            </a:r>
            <a:endParaRPr lang="ru-RU" sz="5400" b="1" cap="all" spc="0" dirty="0">
              <a:ln/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20507" y="1844824"/>
            <a:ext cx="72809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осуществляет свою образовательную, правовую и финансовую деятельность в соответствии: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 Законом РФ «Об образовании» от 29 декабря 2012г. № 273-ФЗ;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нормативно-правовыми актами Российской Федерации, Волгоградской  обл., Николаевского муниципального района;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Приказ Министерства образования и науки РФ от 17 октября 2013 г. № 1155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федерального государственного образовательного стандарта дошкольного образования»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(Зарегистрировано в Минюсте РФ 14 ноября 2013 г. № 30384);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Министерства образования и науки РФ и Департамента общего образования от 28 февраля 2014 года № 08-249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«Комментарии к ФГОС дошкольного образования»;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Постановление Главного государственного санитарного врача Российской Федерации от 15 мая 2013 г. № 26 г. Москва от «Об утверждении СанПиН 2.4.1.3049-13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«Санитарно- эпидемиологические требования к устройству, содержанию и организации режима работы дошкольных образовательных организаций»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(Зарегистрировано в Минюсте России 29 мая 2013 г. № 28564);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РФ от 30 августа 2013 г. № 1014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Порядка организации и осуществления образовательной деятельности по основным общеобразовательным программам  – образовательным программам дошкольного образования»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(Зарегистрировано в Минюсте России 26.09.2013 № 30038)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Уставом МДОУ «Теремок»;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договором между Учредителем и МДОУ «Теремок».</a:t>
            </a:r>
          </a:p>
        </p:txBody>
      </p:sp>
    </p:spTree>
    <p:extLst>
      <p:ext uri="{BB962C8B-B14F-4D97-AF65-F5344CB8AC3E}">
        <p14:creationId xmlns="" xmlns:p14="http://schemas.microsoft.com/office/powerpoint/2010/main" val="156225571"/>
      </p:ext>
    </p:extLst>
  </p:cSld>
  <p:clrMapOvr>
    <a:masterClrMapping/>
  </p:clrMapOvr>
  <p:transition advTm="301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95536" y="1844824"/>
            <a:ext cx="728097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itchFamily="18" charset="0"/>
              </a:rPr>
              <a:t>                        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itchFamily="18" charset="0"/>
              </a:rPr>
              <a:t>                            ХАРАКТЕРИСТИКА МДОУ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учреждения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Муниципальное дошкольное образовательное учреждение детский сад «Теремок» г. Николаевска  Волгоградской области.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Сокращенное название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МДОУ «Теремок» г. Николаевска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Волгоградская область, Николаевский район, г. Николаевск,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мкр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Д.25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(84494) 6-48-78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собственности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муниципальная собственность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учреждения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дошкольное образовательное учреждение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Учредитель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Администрация Николаевского муниципального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</a:p>
        </p:txBody>
      </p:sp>
    </p:spTree>
    <p:extLst>
      <p:ext uri="{BB962C8B-B14F-4D97-AF65-F5344CB8AC3E}">
        <p14:creationId xmlns="" xmlns:p14="http://schemas.microsoft.com/office/powerpoint/2010/main" val="3837380457"/>
      </p:ext>
    </p:extLst>
  </p:cSld>
  <p:clrMapOvr>
    <a:masterClrMapping/>
  </p:clrMapOvr>
  <p:transition advTm="301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95536" y="1844824"/>
            <a:ext cx="72809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endParaRPr lang="ru-RU" sz="2000" b="1" spc="-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spc="-100" dirty="0" smtClean="0">
                <a:latin typeface="Times New Roman" pitchFamily="18" charset="0"/>
                <a:cs typeface="Times New Roman" pitchFamily="18" charset="0"/>
              </a:rPr>
              <a:t>В МДОУ детский сад «Теремок»</a:t>
            </a:r>
            <a:r>
              <a:rPr lang="ru-RU" sz="2000" b="1" dirty="0"/>
              <a:t> </a:t>
            </a:r>
            <a:endParaRPr lang="ru-RU" sz="2000" dirty="0"/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воспитываются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дети раннего и дошкольного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возраста: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/>
              <a:t> </a:t>
            </a:r>
            <a:endParaRPr lang="ru-RU" sz="2000" dirty="0"/>
          </a:p>
          <a:p>
            <a:pPr>
              <a:buNone/>
            </a:pPr>
            <a:r>
              <a:rPr lang="ru-RU" sz="2000" b="1" dirty="0"/>
              <a:t>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учреждении функционирует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групп, из них: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ервая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младшая группа – 2-3 года;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вторая младшая группа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–3 – 4 года;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средние группы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4 –5 лет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таршая группа 5-6 лет;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подготовительная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группа – 6 – 7 лет;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дошкольное учреждение посещает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воспитанников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722273742"/>
      </p:ext>
    </p:extLst>
  </p:cSld>
  <p:clrMapOvr>
    <a:masterClrMapping/>
  </p:clrMapOvr>
  <p:transition advTm="301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23528" y="1872198"/>
            <a:ext cx="728097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Основная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общеобразовательная программа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дошкольного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(ООП ДО)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определяет :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специфику организации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-образовательного процесса, с учетом федерального государственного образовательного стандарта к дошкольному образования;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разработана на основе программы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«Истоки»,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редакцией Л.А. Парамоновой.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3067127"/>
      </p:ext>
    </p:extLst>
  </p:cSld>
  <p:clrMapOvr>
    <a:masterClrMapping/>
  </p:clrMapOvr>
  <p:transition advTm="301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 flipH="1" flipV="1"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71472" y="428604"/>
            <a:ext cx="835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Модель образовательной программы МДОУ: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1928794" y="1000108"/>
            <a:ext cx="5357850" cy="2000264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mtClean="0">
                <a:solidFill>
                  <a:srgbClr val="7030A0"/>
                </a:solidFill>
              </a:rPr>
              <a:t>Образовательный процесс</a:t>
            </a:r>
          </a:p>
          <a:p>
            <a:pPr algn="ctr"/>
            <a:endParaRPr lang="ru-RU" b="1" smtClean="0">
              <a:solidFill>
                <a:srgbClr val="7030A0"/>
              </a:solidFill>
            </a:endParaRPr>
          </a:p>
          <a:p>
            <a:pPr algn="ctr"/>
            <a:endParaRPr lang="ru-RU" b="1" smtClean="0">
              <a:solidFill>
                <a:srgbClr val="7030A0"/>
              </a:solidFill>
            </a:endParaRPr>
          </a:p>
          <a:p>
            <a:pPr algn="ctr"/>
            <a:endParaRPr lang="ru-RU" b="1" smtClean="0">
              <a:solidFill>
                <a:srgbClr val="7030A0"/>
              </a:solidFill>
            </a:endParaRPr>
          </a:p>
          <a:p>
            <a:pPr algn="ctr"/>
            <a:endParaRPr lang="ru-RU" b="1" smtClean="0">
              <a:solidFill>
                <a:srgbClr val="7030A0"/>
              </a:solidFill>
            </a:endParaRPr>
          </a:p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5984" y="1142984"/>
            <a:ext cx="492922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: </a:t>
            </a:r>
          </a:p>
          <a:p>
            <a:pPr>
              <a:buNone/>
            </a:pPr>
            <a:r>
              <a:rPr lang="ru-RU" sz="1600" dirty="0"/>
              <a:t>о</a:t>
            </a:r>
            <a:r>
              <a:rPr lang="ru-RU" sz="1600" dirty="0" smtClean="0"/>
              <a:t>беспечивает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разностороннее развитие детей в возрасте от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 года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 7 лет с учетом их возрастных и индивидуальных особенностей по основным направлениям развития и образования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детей пяти образовательным областям: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3" name="Шестиугольник 12"/>
          <p:cNvSpPr/>
          <p:nvPr/>
        </p:nvSpPr>
        <p:spPr>
          <a:xfrm>
            <a:off x="0" y="2357430"/>
            <a:ext cx="2286016" cy="1357322"/>
          </a:xfrm>
          <a:prstGeom prst="hexag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800000"/>
                </a:solidFill>
              </a:rPr>
              <a:t>Социально-коммуникативное развитие</a:t>
            </a:r>
            <a:endParaRPr lang="ru-RU" sz="1400" dirty="0">
              <a:solidFill>
                <a:srgbClr val="800000"/>
              </a:solidFill>
            </a:endParaRPr>
          </a:p>
        </p:txBody>
      </p:sp>
      <p:sp>
        <p:nvSpPr>
          <p:cNvPr id="14" name="Шестиугольник 13"/>
          <p:cNvSpPr/>
          <p:nvPr/>
        </p:nvSpPr>
        <p:spPr>
          <a:xfrm>
            <a:off x="2143108" y="3500438"/>
            <a:ext cx="2000264" cy="1285884"/>
          </a:xfrm>
          <a:prstGeom prst="hexagon">
            <a:avLst/>
          </a:prstGeom>
          <a:solidFill>
            <a:srgbClr val="B864B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800000"/>
                </a:solidFill>
              </a:rPr>
              <a:t>Познавательное развитие</a:t>
            </a:r>
            <a:endParaRPr lang="ru-RU" sz="1400" dirty="0">
              <a:solidFill>
                <a:srgbClr val="800000"/>
              </a:solidFill>
            </a:endParaRPr>
          </a:p>
        </p:txBody>
      </p:sp>
      <p:sp>
        <p:nvSpPr>
          <p:cNvPr id="17" name="Шестиугольник 16"/>
          <p:cNvSpPr/>
          <p:nvPr/>
        </p:nvSpPr>
        <p:spPr>
          <a:xfrm>
            <a:off x="5072066" y="3500438"/>
            <a:ext cx="2000264" cy="1357322"/>
          </a:xfrm>
          <a:prstGeom prst="hexagon">
            <a:avLst/>
          </a:prstGeom>
          <a:solidFill>
            <a:srgbClr val="52CC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800000"/>
                </a:solidFill>
              </a:rPr>
              <a:t>Физическое развитие</a:t>
            </a:r>
            <a:endParaRPr lang="ru-RU" sz="1400" dirty="0">
              <a:solidFill>
                <a:srgbClr val="800000"/>
              </a:solidFill>
            </a:endParaRPr>
          </a:p>
        </p:txBody>
      </p:sp>
      <p:sp>
        <p:nvSpPr>
          <p:cNvPr id="15" name="Шестиугольник 14"/>
          <p:cNvSpPr/>
          <p:nvPr/>
        </p:nvSpPr>
        <p:spPr>
          <a:xfrm>
            <a:off x="3714744" y="3071810"/>
            <a:ext cx="1928826" cy="1285884"/>
          </a:xfrm>
          <a:prstGeom prst="hexagon">
            <a:avLst/>
          </a:prstGeom>
          <a:solidFill>
            <a:srgbClr val="C1C95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800000"/>
                </a:solidFill>
              </a:rPr>
              <a:t>Речевое развитие</a:t>
            </a:r>
            <a:endParaRPr lang="ru-RU" sz="1600" dirty="0">
              <a:solidFill>
                <a:srgbClr val="800000"/>
              </a:solidFill>
            </a:endParaRPr>
          </a:p>
        </p:txBody>
      </p:sp>
      <p:sp>
        <p:nvSpPr>
          <p:cNvPr id="18" name="Шестиугольник 17"/>
          <p:cNvSpPr/>
          <p:nvPr/>
        </p:nvSpPr>
        <p:spPr>
          <a:xfrm>
            <a:off x="6786578" y="2571744"/>
            <a:ext cx="2357422" cy="1357322"/>
          </a:xfrm>
          <a:prstGeom prst="hexagon">
            <a:avLst/>
          </a:prstGeom>
          <a:solidFill>
            <a:srgbClr val="FEB0F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800000"/>
                </a:solidFill>
              </a:rPr>
              <a:t>Художественно-эстетическое развитие</a:t>
            </a:r>
            <a:endParaRPr lang="ru-RU" sz="1600" dirty="0">
              <a:solidFill>
                <a:srgbClr val="8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15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23528" y="1872198"/>
            <a:ext cx="72809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Соотношение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частей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Программы: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Объем обязательной части Программы – не менее 60% от её общего объема.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Части, формируемой участниками образовательных отношений, не более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40%.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8616856"/>
      </p:ext>
    </p:extLst>
  </p:cSld>
  <p:clrMapOvr>
    <a:masterClrMapping/>
  </p:clrMapOvr>
  <p:transition advTm="301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23528" y="1872198"/>
            <a:ext cx="72809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Ведущая цель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основной образовательной программы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дошкольного образования (ООП ДО)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личности детей дошкольного возраста в различных видах общения и деятельности с учётом их возрастных, индивидуальных, психологических и физиологических особенностей.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7022723"/>
      </p:ext>
    </p:extLst>
  </p:cSld>
  <p:clrMapOvr>
    <a:masterClrMapping/>
  </p:clrMapOvr>
  <p:transition advTm="301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23528" y="1872198"/>
            <a:ext cx="8568952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основной образовательной программы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дошкольного образования (ООП ДО)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охрану и укрепление физического и психического здоровья детей, в том числе их эмоционального благополучия;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обеспечение равных возможностей для полноценного развития каждого ребенка в период дошкольного детства независимо от места проживания, пола, нации, языка, социального статуса, психофизиологических и других особенностей (в том числе ограниченных возможностей здоровья);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обеспечение преемственности целей, задач и содержания образования, реализуемых в рамках образовательных программ дошкольного и начального общего образования;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создание благоприятных условий развития детей в соответствии с их возрастными и индивидуальными особенностями и склонностями, развития способностей и творческого потенциала каждого ребенка как субъекта отношений с самим собой, другими детьми, взрослыми и миром;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объединение обучения и воспитания в целостный образовательный процесс на основе духовно-нравственных и социокультурных ценностей и принятых в обществе правил и норм поведения в интересах человека, семьи, общества;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формирование общей культуры личности детей, развитие их социальных, нравственных, эстетических, интеллектуальных, физических качеств,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инициативности, самостоятельности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ответственности ребенка, формирование предпосылок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учебной деятельности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обеспечение вариативности и разнообразия содержания программ и организационных форм дошкольного образования, возможности формирования программ различной направленности с учетом образовательных потребностей и способностей детей;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формирование социокультурной среды, соответствующей возрастным, индивидуальным, психологическим и физиологическим особенностям детей;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обеспечение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детей.</a:t>
            </a:r>
          </a:p>
          <a:p>
            <a:pPr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3383322"/>
      </p:ext>
    </p:extLst>
  </p:cSld>
  <p:clrMapOvr>
    <a:masterClrMapping/>
  </p:clrMapOvr>
  <p:transition advTm="301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3|1.1|1.2|1.1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3|1.1|1.2|1.1|0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919</TotalTime>
  <Words>1101</Words>
  <Application>Microsoft Office PowerPoint</Application>
  <PresentationFormat>Экран (4:3)</PresentationFormat>
  <Paragraphs>161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Начальная</vt:lpstr>
      <vt:lpstr>Документ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Обязательная часть образовательной программы</vt:lpstr>
      <vt:lpstr>Вариативная часть образовательной программы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95</cp:revision>
  <dcterms:created xsi:type="dcterms:W3CDTF">2014-01-27T05:03:25Z</dcterms:created>
  <dcterms:modified xsi:type="dcterms:W3CDTF">2017-04-19T19:34:13Z</dcterms:modified>
</cp:coreProperties>
</file>