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customXml/itemProps4.xml" ContentType="application/vnd.openxmlformats-officedocument.customXml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5"/>
  </p:sldMasterIdLst>
  <p:sldIdLst>
    <p:sldId id="256" r:id="rId6"/>
    <p:sldId id="257" r:id="rId7"/>
    <p:sldId id="272" r:id="rId8"/>
    <p:sldId id="258" r:id="rId9"/>
    <p:sldId id="260" r:id="rId10"/>
    <p:sldId id="281" r:id="rId11"/>
    <p:sldId id="273" r:id="rId12"/>
    <p:sldId id="261" r:id="rId13"/>
    <p:sldId id="262" r:id="rId14"/>
    <p:sldId id="274" r:id="rId15"/>
    <p:sldId id="275" r:id="rId16"/>
    <p:sldId id="271" r:id="rId17"/>
    <p:sldId id="276" r:id="rId18"/>
    <p:sldId id="264" r:id="rId19"/>
    <p:sldId id="265" r:id="rId20"/>
    <p:sldId id="270" r:id="rId21"/>
    <p:sldId id="277" r:id="rId22"/>
    <p:sldId id="266" r:id="rId23"/>
    <p:sldId id="269" r:id="rId24"/>
    <p:sldId id="278" r:id="rId25"/>
    <p:sldId id="267" r:id="rId26"/>
    <p:sldId id="279" r:id="rId27"/>
    <p:sldId id="280" r:id="rId28"/>
    <p:sldId id="268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333399"/>
    <a:srgbClr val="000099"/>
    <a:srgbClr val="800080"/>
    <a:srgbClr val="FFCC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576" autoAdjust="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0B594-CF0F-4A1D-853B-9DCC982F5A7D}" type="datetimeFigureOut">
              <a:rPr lang="ru-RU" smtClean="0"/>
              <a:pPr/>
              <a:t>12.02.2017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EDD9BD0-A4E2-4297-815A-5C2BE656EA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0B594-CF0F-4A1D-853B-9DCC982F5A7D}" type="datetimeFigureOut">
              <a:rPr lang="ru-RU" smtClean="0"/>
              <a:pPr/>
              <a:t>12.02.2017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D9BD0-A4E2-4297-815A-5C2BE656EA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0B594-CF0F-4A1D-853B-9DCC982F5A7D}" type="datetimeFigureOut">
              <a:rPr lang="ru-RU" smtClean="0"/>
              <a:pPr/>
              <a:t>12.02.2017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D9BD0-A4E2-4297-815A-5C2BE656EA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0B594-CF0F-4A1D-853B-9DCC982F5A7D}" type="datetimeFigureOut">
              <a:rPr lang="ru-RU" smtClean="0"/>
              <a:pPr/>
              <a:t>12.02.2017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EDD9BD0-A4E2-4297-815A-5C2BE656EA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0B594-CF0F-4A1D-853B-9DCC982F5A7D}" type="datetimeFigureOut">
              <a:rPr lang="ru-RU" smtClean="0"/>
              <a:pPr/>
              <a:t>12.02.2017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D9BD0-A4E2-4297-815A-5C2BE656EA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0B594-CF0F-4A1D-853B-9DCC982F5A7D}" type="datetimeFigureOut">
              <a:rPr lang="ru-RU" smtClean="0"/>
              <a:pPr/>
              <a:t>12.02.2017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D9BD0-A4E2-4297-815A-5C2BE656EA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0B594-CF0F-4A1D-853B-9DCC982F5A7D}" type="datetimeFigureOut">
              <a:rPr lang="ru-RU" smtClean="0"/>
              <a:pPr/>
              <a:t>12.02.2017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EDD9BD0-A4E2-4297-815A-5C2BE656EA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0B594-CF0F-4A1D-853B-9DCC982F5A7D}" type="datetimeFigureOut">
              <a:rPr lang="ru-RU" smtClean="0"/>
              <a:pPr/>
              <a:t>12.02.2017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D9BD0-A4E2-4297-815A-5C2BE656EA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0B594-CF0F-4A1D-853B-9DCC982F5A7D}" type="datetimeFigureOut">
              <a:rPr lang="ru-RU" smtClean="0"/>
              <a:pPr/>
              <a:t>12.02.2017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D9BD0-A4E2-4297-815A-5C2BE656EA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0B594-CF0F-4A1D-853B-9DCC982F5A7D}" type="datetimeFigureOut">
              <a:rPr lang="ru-RU" smtClean="0"/>
              <a:pPr/>
              <a:t>12.02.2017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D9BD0-A4E2-4297-815A-5C2BE656EA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0B594-CF0F-4A1D-853B-9DCC982F5A7D}" type="datetimeFigureOut">
              <a:rPr lang="ru-RU" smtClean="0"/>
              <a:pPr/>
              <a:t>12.02.2017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D9BD0-A4E2-4297-815A-5C2BE656EA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250B594-CF0F-4A1D-853B-9DCC982F5A7D}" type="datetimeFigureOut">
              <a:rPr lang="ru-RU" smtClean="0"/>
              <a:pPr/>
              <a:t>12.02.2017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EDD9BD0-A4E2-4297-815A-5C2BE656EA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&#1053;&#1072;&#1088;&#1086;&#1076;&#1085;&#1099;&#1077;%20&#1080;&#1075;&#1088;&#1099;.pptx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&#1053;&#1072;&#1088;&#1086;&#1076;&#1085;&#1099;&#1077;%20&#1080;&#1075;&#1088;&#1099;.pptx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&#1053;&#1072;&#1088;&#1086;&#1076;&#1085;&#1099;&#1077;%20&#1080;&#1075;&#1088;&#1099;.pptx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hyperlink" Target="&#1053;&#1072;&#1088;&#1086;&#1076;&#1085;&#1099;&#1077;%20&#1080;&#1075;&#1088;&#1099;.pptx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&#1053;&#1072;&#1088;&#1086;&#1076;&#1085;&#1099;&#1077;%20&#1080;&#1075;&#1088;&#1099;.pptx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&#1053;&#1072;&#1088;&#1086;&#1076;&#1085;&#1099;&#1077;%20&#1080;&#1075;&#1088;&#1099;.pptx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&#1053;&#1072;&#1088;&#1086;&#1076;&#1085;&#1099;&#1077;%20&#1080;&#1075;&#1088;&#1099;.pptx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&#1053;&#1072;&#1088;&#1086;&#1076;&#1085;&#1099;&#1077;%20&#1080;&#1075;&#1088;&#1099;.pptx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&#1053;&#1072;&#1088;&#1086;&#1076;&#1085;&#1099;&#1077;%20&#1080;&#1075;&#1088;&#1099;.pptx" TargetMode="External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&#1053;&#1072;&#1088;&#1086;&#1076;&#1085;&#1099;&#1077;%20&#1080;&#1075;&#1088;&#1099;.pptx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&#1053;&#1072;&#1088;&#1086;&#1076;&#1085;&#1099;&#1077;%20&#1080;&#1075;&#1088;&#1099;.pptx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&#1053;&#1072;&#1088;&#1086;&#1076;&#1085;&#1099;&#1077;%20&#1080;&#1075;&#1088;&#1099;.pptx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&#1053;&#1072;&#1088;&#1086;&#1076;&#1085;&#1099;&#1077;%20&#1080;&#1075;&#1088;&#1099;.pptx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&#1053;&#1072;&#1088;&#1086;&#1076;&#1085;&#1099;&#1077;%20&#1080;&#1075;&#1088;&#1099;.pptx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&#1053;&#1072;&#1088;&#1086;&#1076;&#1085;&#1099;&#1077;%20&#1080;&#1075;&#1088;&#1099;.pptx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072266" y="5429264"/>
            <a:ext cx="20717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Подготовила: 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тарший воспитатель Сундукова Н.А.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57620" y="6286520"/>
            <a:ext cx="1428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2017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596" y="142852"/>
            <a:ext cx="8286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 детский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сад «Теремок» 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иколаевска Волгоградской обл.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85918" y="1571612"/>
            <a:ext cx="56626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Н</a:t>
            </a:r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а</a:t>
            </a:r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р</a:t>
            </a:r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о</a:t>
            </a:r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д</a:t>
            </a:r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н</a:t>
            </a:r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2">
                    <a:lumMod val="2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ы</a:t>
            </a:r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е</a:t>
            </a:r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333399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и</a:t>
            </a:r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г</a:t>
            </a:r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р</a:t>
            </a:r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33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ы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33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2857496"/>
            <a:ext cx="3378218" cy="248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1500174"/>
            <a:ext cx="535785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63525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Движения пальцев ребенка соединяются с короткими ритмическими стихами.</a:t>
            </a:r>
          </a:p>
          <a:p>
            <a:pPr indent="263525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Обычно в такие игры играли взрослые с маленькими детьми. </a:t>
            </a:r>
          </a:p>
          <a:p>
            <a:pPr indent="263525"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indent="263525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 ним относятся русские народные игры: </a:t>
            </a:r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  <a:hlinkClick r:id="rId2" action="ppaction://hlinkpres?slideindex=11&amp;slidetitle=Слайд 11"/>
              </a:rPr>
              <a:t>«Замок»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«Бабушкины пирожки», «Этот пальчик хочет спасть», «Птички-невелички», «Братья-лежебоки», «Пастушок», «Банька», «Пианино», «Едут-едут бабка с дедом» и другие.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3108" y="285728"/>
            <a:ext cx="4286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Comic Sans MS" pitchFamily="66" charset="0"/>
              </a:rPr>
              <a:t>Пальчиковые </a:t>
            </a:r>
            <a:endParaRPr lang="ru-RU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14" y="2143116"/>
            <a:ext cx="3357586" cy="3693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3108" y="285728"/>
            <a:ext cx="4286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Comic Sans MS" pitchFamily="66" charset="0"/>
              </a:rPr>
              <a:t>«Замок» </a:t>
            </a:r>
            <a:endParaRPr lang="ru-RU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2910" y="1000108"/>
            <a:ext cx="70723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Пусть малыш повторяет за вами ваши движения.</a:t>
            </a:r>
          </a:p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642910" y="1714488"/>
          <a:ext cx="8215370" cy="41434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07685"/>
                <a:gridCol w="4107685"/>
              </a:tblGrid>
              <a:tr h="4143404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800080"/>
                          </a:solidFill>
                          <a:latin typeface="Comic Sans MS" pitchFamily="66" charset="0"/>
                        </a:rPr>
                        <a:t>На двери висел замок.</a:t>
                      </a:r>
                    </a:p>
                    <a:p>
                      <a:r>
                        <a:rPr lang="ru-RU" sz="2400" dirty="0" smtClean="0">
                          <a:solidFill>
                            <a:srgbClr val="800080"/>
                          </a:solidFill>
                          <a:latin typeface="Comic Sans MS" pitchFamily="66" charset="0"/>
                        </a:rPr>
                        <a:t>Да никто открыть не мог.</a:t>
                      </a:r>
                      <a:endParaRPr lang="ru-RU" sz="2400" dirty="0" smtClean="0">
                        <a:solidFill>
                          <a:srgbClr val="800080"/>
                        </a:solidFill>
                      </a:endParaRPr>
                    </a:p>
                    <a:p>
                      <a:r>
                        <a:rPr lang="ru-RU" sz="2400" dirty="0" smtClean="0">
                          <a:solidFill>
                            <a:srgbClr val="800080"/>
                          </a:solidFill>
                          <a:latin typeface="Comic Sans MS" pitchFamily="66" charset="0"/>
                        </a:rPr>
                        <a:t>Потянули,</a:t>
                      </a:r>
                    </a:p>
                    <a:p>
                      <a:r>
                        <a:rPr lang="ru-RU" sz="2400" dirty="0" smtClean="0">
                          <a:solidFill>
                            <a:srgbClr val="800080"/>
                          </a:solidFill>
                        </a:rPr>
                        <a:t>	</a:t>
                      </a:r>
                    </a:p>
                    <a:p>
                      <a:r>
                        <a:rPr lang="ru-RU" sz="2400" dirty="0" smtClean="0">
                          <a:solidFill>
                            <a:srgbClr val="800080"/>
                          </a:solidFill>
                          <a:latin typeface="Comic Sans MS" pitchFamily="66" charset="0"/>
                        </a:rPr>
                        <a:t>Покрутили,</a:t>
                      </a:r>
                      <a:r>
                        <a:rPr lang="ru-RU" sz="2400" dirty="0" smtClean="0">
                          <a:solidFill>
                            <a:srgbClr val="800080"/>
                          </a:solidFill>
                        </a:rPr>
                        <a:t>	</a:t>
                      </a:r>
                    </a:p>
                    <a:p>
                      <a:endParaRPr lang="ru-RU" sz="2400" dirty="0" smtClean="0">
                        <a:solidFill>
                          <a:srgbClr val="800080"/>
                        </a:solidFill>
                      </a:endParaRPr>
                    </a:p>
                    <a:p>
                      <a:endParaRPr lang="ru-RU" sz="2400" dirty="0" smtClean="0">
                        <a:solidFill>
                          <a:srgbClr val="800080"/>
                        </a:solidFill>
                      </a:endParaRPr>
                    </a:p>
                    <a:p>
                      <a:r>
                        <a:rPr lang="ru-RU" sz="2400" dirty="0" smtClean="0">
                          <a:solidFill>
                            <a:srgbClr val="800080"/>
                          </a:solidFill>
                          <a:latin typeface="Comic Sans MS" pitchFamily="66" charset="0"/>
                        </a:rPr>
                        <a:t>Постучали</a:t>
                      </a:r>
                      <a:r>
                        <a:rPr lang="ru-RU" sz="2400" dirty="0" smtClean="0">
                          <a:solidFill>
                            <a:srgbClr val="800080"/>
                          </a:solidFill>
                        </a:rPr>
                        <a:t>	</a:t>
                      </a:r>
                    </a:p>
                    <a:p>
                      <a:endParaRPr lang="ru-RU" sz="2400" dirty="0" smtClean="0">
                        <a:solidFill>
                          <a:srgbClr val="800080"/>
                        </a:solidFill>
                      </a:endParaRPr>
                    </a:p>
                    <a:p>
                      <a:r>
                        <a:rPr lang="ru-RU" sz="2400" dirty="0" smtClean="0">
                          <a:solidFill>
                            <a:srgbClr val="800080"/>
                          </a:solidFill>
                          <a:latin typeface="Comic Sans MS" pitchFamily="66" charset="0"/>
                        </a:rPr>
                        <a:t>И открыли.</a:t>
                      </a:r>
                      <a:r>
                        <a:rPr lang="ru-RU" sz="2400" dirty="0" smtClean="0">
                          <a:solidFill>
                            <a:srgbClr val="800080"/>
                          </a:solidFill>
                        </a:rPr>
                        <a:t>	</a:t>
                      </a:r>
                      <a:endParaRPr lang="ru-RU" sz="2400" dirty="0">
                        <a:solidFill>
                          <a:srgbClr val="80008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Соедините ладони, переплетите пальцы, а большие скрестите.</a:t>
                      </a:r>
                    </a:p>
                    <a:p>
                      <a:endParaRPr lang="ru-RU" sz="80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0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Не расцепляя пальцев, потяните руки в разные стороны.</a:t>
                      </a:r>
                    </a:p>
                    <a:p>
                      <a:endParaRPr lang="ru-RU" sz="80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0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Не расцепляя пальцев, покрутите кисти рук то в сторону правой руки, то в сторону левой.</a:t>
                      </a:r>
                    </a:p>
                    <a:p>
                      <a:endParaRPr lang="ru-RU" sz="80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0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Не расцепляя пальцев, постучите  ладонями друг о друга.</a:t>
                      </a:r>
                    </a:p>
                    <a:p>
                      <a:endParaRPr lang="ru-RU" sz="800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0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Расцепите пальцы и разведите руки в разные стороны</a:t>
                      </a:r>
                      <a:r>
                        <a:rPr lang="ru-RU" sz="2000" dirty="0" smtClean="0"/>
                        <a:t>.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928794" y="6286520"/>
            <a:ext cx="10715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hlinkClick r:id="rId2" action="ppaction://hlinkpres?slideindex=9&amp;slidetitle=Слайд 9"/>
              </a:rPr>
              <a:t>Вернуться</a:t>
            </a:r>
            <a:endParaRPr lang="ru-RU" sz="11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71670" y="214290"/>
            <a:ext cx="4286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Comic Sans MS" pitchFamily="66" charset="0"/>
              </a:rPr>
              <a:t>Игры-забавы</a:t>
            </a:r>
            <a:endParaRPr lang="ru-RU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1357298"/>
            <a:ext cx="850112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63525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 этих играх необходимо проявить  смекалку и находчивость, быстроту и хорошую координацию. </a:t>
            </a:r>
          </a:p>
          <a:p>
            <a:pPr indent="263525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indent="263525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 этим играм  относятся : </a:t>
            </a:r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  <a:hlinkClick r:id="rId2" action="ppaction://hlinkpres?slideindex=13&amp;slidetitle=Слайд 13"/>
              </a:rPr>
              <a:t>«Земля-Вода-Небо»,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«Бабки», «Городки», «Горелки», «Двенадцать палочек», «Жмурки», «Игровая», «Кто дальше», «Ловишка», «Лапта», «Котлы», «Ляпка», «Пятнашки», «Платочек-летуночек», «Считалки», «Третий – лишний», «Чижик», «Чехарда», «Кашевары», «Отгадай, чей голосок», «Веревочка под ногами» и др.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01079" y="4143380"/>
            <a:ext cx="3433365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85918" y="214290"/>
            <a:ext cx="6000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Comic Sans MS" pitchFamily="66" charset="0"/>
              </a:rPr>
              <a:t>«Земля-Вода-Небо»</a:t>
            </a:r>
            <a:endParaRPr lang="ru-RU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20" y="1285860"/>
            <a:ext cx="857256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9388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Играющие становятся в круг лицом к центру. В центре – ведущий с мячом. Он произносит одно из слов  Земля-Вода-Небо и тут же бросает мяч в руки любому игроку. Игрок должен поймать мяч и быстро назвать какое-либо животное, обитающее в указанной среде (например, волк на слово «земля»). Затем надо вернуть мяч водящему. 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6572264" y="4214818"/>
            <a:ext cx="1466871" cy="2447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4929198"/>
            <a:ext cx="857256" cy="838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1142976" y="6215082"/>
            <a:ext cx="14287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hlinkClick r:id="rId4" action="ppaction://hlinkpres?slideindex=9&amp;slidetitle=Слайд 9"/>
              </a:rPr>
              <a:t>Вернуться</a:t>
            </a:r>
            <a:endParaRPr lang="ru-RU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85728"/>
            <a:ext cx="56436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000099"/>
                </a:solidFill>
                <a:latin typeface="Comic Sans MS" pitchFamily="66" charset="0"/>
              </a:rPr>
              <a:t>Игры - </a:t>
            </a:r>
            <a:r>
              <a:rPr lang="ru-RU" sz="4000" dirty="0" err="1" smtClean="0">
                <a:solidFill>
                  <a:srgbClr val="000099"/>
                </a:solidFill>
                <a:latin typeface="Comic Sans MS" pitchFamily="66" charset="0"/>
              </a:rPr>
              <a:t>ловишки</a:t>
            </a:r>
            <a:endParaRPr lang="ru-RU" sz="4000" dirty="0">
              <a:solidFill>
                <a:srgbClr val="000099"/>
              </a:solidFill>
              <a:latin typeface="Comic Sans MS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1357298"/>
            <a:ext cx="81439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Игры в которых воспитываются такие психофизические качества как, ловкость, быстрота, координация движений, равновесие, умение ориентироваться в пространстве.</a:t>
            </a:r>
          </a:p>
          <a:p>
            <a:pPr indent="179388"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indent="179388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 таким играм относятся: «Колдуны», «Хвост и голова», «Горячее место», «Капканы» и др.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4357694"/>
            <a:ext cx="3487324" cy="1971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1643042" y="6429396"/>
            <a:ext cx="15001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chemeClr val="bg2">
                    <a:lumMod val="75000"/>
                  </a:schemeClr>
                </a:solidFill>
                <a:hlinkClick r:id="rId3" action="ppaction://hlinkpres?slideindex=9&amp;slidetitle=Слайд 9"/>
              </a:rPr>
              <a:t>Вернуться</a:t>
            </a:r>
            <a:endParaRPr lang="ru-RU" sz="11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285728"/>
            <a:ext cx="56436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000099"/>
                </a:solidFill>
                <a:latin typeface="Comic Sans MS" pitchFamily="66" charset="0"/>
              </a:rPr>
              <a:t>Хороводные игры</a:t>
            </a:r>
            <a:endParaRPr lang="ru-RU" sz="4000" dirty="0">
              <a:solidFill>
                <a:srgbClr val="000099"/>
              </a:solidFill>
              <a:latin typeface="Comic Sans MS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8596" y="1214422"/>
            <a:ext cx="828680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4625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Это целый ряд детских игр, который основан на соединении песни с движением. В подобных играх действие осуществляется в ритме, словах и текстах, здесь ребенок драматизирует то, о чем поется в песне. Песня тесно связана с народной игрой.</a:t>
            </a:r>
          </a:p>
          <a:p>
            <a:pPr indent="174625"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indent="174625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 таким играм относятся: «Где был, Иванушка?», «Берёзка», «Гуси и волк», «Колпачок (паучок)»  и другие.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/>
          <a:srcRect l="5297" t="6413" b="9549"/>
          <a:stretch>
            <a:fillRect/>
          </a:stretch>
        </p:blipFill>
        <p:spPr bwMode="auto">
          <a:xfrm>
            <a:off x="4500562" y="4104780"/>
            <a:ext cx="3894274" cy="2396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142976" y="6143644"/>
            <a:ext cx="14287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hlinkClick r:id="rId3" action="ppaction://hlinkpres?slideindex=9&amp;slidetitle=Слайд 9"/>
              </a:rPr>
              <a:t>Вернуться</a:t>
            </a:r>
            <a:endParaRPr lang="ru-RU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7158" y="0"/>
            <a:ext cx="84296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Comic Sans MS" pitchFamily="66" charset="0"/>
              </a:rPr>
              <a:t>Игры, отражающие отношение человека к природе</a:t>
            </a:r>
            <a:endParaRPr lang="ru-RU" sz="36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58" y="1285860"/>
            <a:ext cx="850112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363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Русский народ всегда трепетно относился к природе, берег ее, прославлял. Такие игры воспитывают доброе отношение к окружающему миру. </a:t>
            </a:r>
          </a:p>
          <a:p>
            <a:pPr indent="360363"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indent="360363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Сюда относятся русские народные игры: «Гуси-лебеди», «Волк во рву», «Волк и овцы», «Вороны и воробьи», «Змейка», «Зайцы в огороде», «Пчелки и ласточки», </a:t>
            </a:r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  <a:hlinkClick r:id="rId2" action="ppaction://hlinkpres?slideindex=17&amp;slidetitle=Слайд 17"/>
              </a:rPr>
              <a:t>«Кошки-мышки</a:t>
            </a:r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»</a:t>
            </a:r>
            <a:r>
              <a:rPr lang="ru-RU" sz="2000" dirty="0" smtClean="0">
                <a:latin typeface="Comic Sans MS" pitchFamily="66" charset="0"/>
                <a:cs typeface="Times New Roman" pitchFamily="18" charset="0"/>
              </a:rPr>
              <a:t>,</a:t>
            </a:r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«У медведя во бору», «Коршун и наседка», «Стадо»,» Хромая лиса», «Филин и пташки». «Лягушата», «Медведь и медовый пряник», «Зайки и ежи», «Ящерица», «Хромой цыпленок», «Оса» и их различные варианты.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4500570"/>
            <a:ext cx="2988566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7158" y="214290"/>
            <a:ext cx="8429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Comic Sans MS" pitchFamily="66" charset="0"/>
              </a:rPr>
              <a:t>«Кошки-мышки»</a:t>
            </a:r>
            <a:endParaRPr lang="ru-RU" sz="36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472" y="1214422"/>
            <a:ext cx="807249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Все игроки делятся на две команды «кошки» и «мышки». «Кошки» образуют круг, «мышки» становятся за кругом. «Кошки» поют песенку:</a:t>
            </a:r>
          </a:p>
          <a:p>
            <a:pPr marL="1260475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Ах как мыши надоели</a:t>
            </a:r>
          </a:p>
          <a:p>
            <a:pPr marL="1260475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Развелось их просто страсть </a:t>
            </a:r>
          </a:p>
          <a:p>
            <a:pPr marL="1260475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Всё  погрызли, всё поели</a:t>
            </a:r>
          </a:p>
          <a:p>
            <a:pPr marL="1260475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Всюду лезут  - вот напасть.</a:t>
            </a:r>
          </a:p>
          <a:p>
            <a:pPr marL="1260475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Погодите же, плутовки,</a:t>
            </a:r>
          </a:p>
          <a:p>
            <a:pPr marL="1260475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Доберемся мы до вас.</a:t>
            </a:r>
          </a:p>
          <a:p>
            <a:pPr marL="1260475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Вот поставим мышеловку </a:t>
            </a:r>
          </a:p>
          <a:p>
            <a:pPr marL="1260475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Переловим всех сейчас.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«Кошки» поднимают руки (открывают мышеловку), «мышки» бегают через круг. По сигналу «хлоп» мышеловка закрывается.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6000760" y="4752486"/>
            <a:ext cx="2500330" cy="2105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1000100" y="6143644"/>
            <a:ext cx="14287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hlinkClick r:id="rId3" action="ppaction://hlinkpres?slideindex=9&amp;slidetitle=Слайд 9"/>
              </a:rPr>
              <a:t>Вернуться</a:t>
            </a:r>
            <a:endParaRPr lang="ru-RU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85852" y="214290"/>
            <a:ext cx="56436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000099"/>
                </a:solidFill>
                <a:latin typeface="Comic Sans MS" pitchFamily="66" charset="0"/>
              </a:rPr>
              <a:t>Драматические игры</a:t>
            </a:r>
            <a:endParaRPr lang="ru-RU" sz="4000" dirty="0">
              <a:solidFill>
                <a:srgbClr val="000099"/>
              </a:solidFill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34" y="1214422"/>
            <a:ext cx="814393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363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основе этих игр лежало действие, развивающееся в диалоге персонажей.</a:t>
            </a:r>
          </a:p>
          <a:p>
            <a:pPr indent="360363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Это маленькие, разыгрываемые детьми пьески, персонажами их могут быть люди, животные, птицы, прием все они сохраняют свои природные качества: силу, храбрость, ум, хитрость, трусливость.</a:t>
            </a:r>
          </a:p>
          <a:p>
            <a:pPr indent="360363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Игра сопровождалась пением песенок, пантомимой</a:t>
            </a:r>
            <a:r>
              <a:rPr lang="ru-RU" sz="2400" dirty="0" smtClean="0"/>
              <a:t>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4643438" y="3616849"/>
            <a:ext cx="4500562" cy="3241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00034" y="6215082"/>
            <a:ext cx="17859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hlinkClick r:id="rId3" action="ppaction://hlinkpres?slideindex=9&amp;slidetitle=Слайд 9"/>
              </a:rPr>
              <a:t>Вернуться</a:t>
            </a:r>
            <a:endParaRPr lang="ru-RU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14480" y="214290"/>
            <a:ext cx="45720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Comic Sans MS" pitchFamily="66" charset="0"/>
              </a:rPr>
              <a:t>Бытовые игры</a:t>
            </a:r>
            <a:endParaRPr lang="ru-RU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10" y="1285860"/>
            <a:ext cx="8072494" cy="281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363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Игры, отражающие повседневные занятия наших предков - «Быт русского народа» . </a:t>
            </a:r>
          </a:p>
          <a:p>
            <a:pPr indent="360363" algn="just"/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indent="360363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Это такие игры как: «Дедушка-рожок», «Домики», «Ворота», «Встречный бой», «Заря», «Корзинки», «Каравай», «Невод», «Охотники и утки», «Ловись рыбка». «Птицелов», «Рыбаки», </a:t>
            </a:r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  <a:hlinkClick r:id="rId2" action="ppaction://hlinkpres?slideindex=20&amp;slidetitle=Слайд 20"/>
              </a:rPr>
              <a:t>«Удочка»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hlinkClick r:id="rId2" action="ppaction://hlinkpres?slideindex=20&amp;slidetitle=Слайд 20"/>
              </a:rPr>
              <a:t>,</a:t>
            </a:r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  <a:hlinkClick r:id="rId2" action="ppaction://hlinkpres?slideindex=20&amp;slidetitle=Слайд 2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«Продаем горшки», «Защита укрепления», «Захват флага», «Шишки, желуди, орехи», а также различные их варианты.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11250" t="13512" r="25211" b="17560"/>
          <a:stretch>
            <a:fillRect/>
          </a:stretch>
        </p:blipFill>
        <p:spPr bwMode="auto">
          <a:xfrm>
            <a:off x="5143504" y="3668663"/>
            <a:ext cx="3214710" cy="2903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71472" y="1500174"/>
            <a:ext cx="79296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«Игра есть потребность растущего детского организма…»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Н.К. Крупская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4357694"/>
            <a:ext cx="2071682" cy="2071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3286124"/>
            <a:ext cx="3429004" cy="3429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14348" y="1500174"/>
            <a:ext cx="778674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63525" algn="just"/>
            <a:r>
              <a:rPr lang="ru-RU" dirty="0" smtClean="0"/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Все игроки образуют круг. Выбирается один водящий, который становится в центр круга. Водящий берет веревочку и начинает вращать ее. Задача всех игроков перепрыгнуть через веревочку и не быть пойманными. Те кто попался на удочку, выбывают из игры и выходят за пределы круга . Игра проводится до тех пор пока в кругу не  останутся самый ловкие  и прыгучие.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71670" y="214290"/>
            <a:ext cx="45720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Comic Sans MS" pitchFamily="66" charset="0"/>
              </a:rPr>
              <a:t>«Удочка»</a:t>
            </a:r>
            <a:endParaRPr lang="ru-RU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4214818"/>
            <a:ext cx="2706693" cy="2333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85786" y="6143644"/>
            <a:ext cx="18573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hlinkClick r:id="rId3" action="ppaction://hlinkpres?slideindex=9&amp;slidetitle=Слайд 9"/>
              </a:rPr>
              <a:t>Вернуться</a:t>
            </a:r>
            <a:endParaRPr lang="ru-RU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28728" y="214290"/>
            <a:ext cx="6358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000099"/>
                </a:solidFill>
                <a:latin typeface="Comic Sans MS" pitchFamily="66" charset="0"/>
              </a:rPr>
              <a:t>Состязательные  игры</a:t>
            </a:r>
            <a:endParaRPr lang="ru-RU" sz="4000" dirty="0">
              <a:solidFill>
                <a:srgbClr val="000099"/>
              </a:solidFill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20" y="1071546"/>
            <a:ext cx="8501122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63525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Игры, отражающие  стремление детей стать сильнее, победить всех.</a:t>
            </a:r>
          </a:p>
          <a:p>
            <a:pPr indent="263525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Как тут не вспомнить о легендарных русских богатырях, которые не уступали ранее в популярности современным киногероям. Состязание может быть простым, например, в беге, прыжках, в ловкости, и усложненным, то есть с применением какого-либо инвентаря: веревок, мячей, шаров, палок, камешков.</a:t>
            </a:r>
          </a:p>
          <a:p>
            <a:pPr indent="263525" algn="just"/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indent="263525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этом разделе применяются игры: «Единоборство» (в различных положениях, с различным инвентарем), «Тяни в круг», «Бой петухов», «Достань камешек», «Перетяни за черту», «Тяни за булавы»,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Борящаяся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цепь», «Цепи кованы»,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Перетягивание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каната»,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Перетягивание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прыжками», «Вытолкни за круг». «Защита укрепления», «Сильный бросок», «Каждый против каждого», «Бои на бревне» и их различные варианты.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t="11704" b="9459"/>
          <a:stretch>
            <a:fillRect/>
          </a:stretch>
        </p:blipFill>
        <p:spPr bwMode="auto">
          <a:xfrm>
            <a:off x="4071934" y="4831936"/>
            <a:ext cx="4606703" cy="202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142976" y="6286520"/>
            <a:ext cx="135732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hlinkClick r:id="rId3" action="ppaction://hlinkpres?slideindex=9&amp;slidetitle=Слайд 9"/>
              </a:rPr>
              <a:t>Вернуться</a:t>
            </a:r>
            <a:endParaRPr lang="ru-RU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85918" y="214290"/>
            <a:ext cx="6000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Comic Sans MS" pitchFamily="66" charset="0"/>
              </a:rPr>
              <a:t>Сезонно-обрядовые</a:t>
            </a:r>
            <a:endParaRPr lang="ru-RU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5786" y="1500174"/>
            <a:ext cx="771530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9388" algn="just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Игры проводятся в определенное время года </a:t>
            </a:r>
          </a:p>
          <a:p>
            <a:pPr indent="179388" algn="just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Соответствуют русским народным праздникам.</a:t>
            </a:r>
          </a:p>
          <a:p>
            <a:pPr indent="179388" algn="just">
              <a:buFont typeface="Wingdings" pitchFamily="2" charset="2"/>
              <a:buChar char="ü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indent="179388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 таким играм относятся: </a:t>
            </a:r>
            <a:r>
              <a:rPr lang="ru-RU" sz="2000" dirty="0" smtClean="0">
                <a:solidFill>
                  <a:srgbClr val="FF3300"/>
                </a:solidFill>
                <a:latin typeface="Comic Sans MS" pitchFamily="66" charset="0"/>
                <a:cs typeface="Times New Roman" pitchFamily="18" charset="0"/>
                <a:hlinkClick r:id="rId2" action="ppaction://hlinkpres?slideindex=23&amp;slidetitle=Слайд 23"/>
              </a:rPr>
              <a:t>«Катание яиц»,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«Заря», «Петушки», «У Салохи», «Богатырское двоеборье» и другие.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 l="1629" t="4635" r="2279"/>
          <a:stretch>
            <a:fillRect/>
          </a:stretch>
        </p:blipFill>
        <p:spPr bwMode="auto">
          <a:xfrm>
            <a:off x="4357686" y="3714752"/>
            <a:ext cx="4214842" cy="29398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5786" y="1500174"/>
            <a:ext cx="778674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3525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игры нужно 2 и более игроков. </a:t>
            </a:r>
          </a:p>
          <a:p>
            <a:pPr indent="263525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Первый игрок скатывает свое яйцо с горки. Задача каждого игрока – постараться скатить свое яйцо как можно дальше.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4348" y="214290"/>
            <a:ext cx="72152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Comic Sans MS" pitchFamily="66" charset="0"/>
              </a:rPr>
              <a:t>«Катание яиц» </a:t>
            </a:r>
            <a:r>
              <a:rPr lang="ru-RU" sz="3200" dirty="0" smtClean="0">
                <a:solidFill>
                  <a:srgbClr val="FF0000"/>
                </a:solidFill>
                <a:latin typeface="Comic Sans MS" pitchFamily="66" charset="0"/>
              </a:rPr>
              <a:t>(</a:t>
            </a:r>
            <a:r>
              <a:rPr lang="ru-RU" sz="3200" dirty="0" err="1" smtClean="0">
                <a:solidFill>
                  <a:srgbClr val="FF0000"/>
                </a:solidFill>
                <a:latin typeface="Comic Sans MS" pitchFamily="66" charset="0"/>
              </a:rPr>
              <a:t>Каталочки</a:t>
            </a:r>
            <a:r>
              <a:rPr lang="ru-RU" sz="3200" dirty="0" smtClean="0">
                <a:solidFill>
                  <a:srgbClr val="FF0000"/>
                </a:solidFill>
                <a:latin typeface="Comic Sans MS" pitchFamily="66" charset="0"/>
              </a:rPr>
              <a:t>)</a:t>
            </a:r>
            <a:endParaRPr lang="ru-RU" sz="32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5786" y="6286520"/>
            <a:ext cx="15716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hlinkClick r:id="rId2" action="ppaction://hlinkpres?slideindex=9&amp;slidetitle=Слайд 9"/>
              </a:rPr>
              <a:t>Вернуться</a:t>
            </a:r>
            <a:endParaRPr lang="ru-RU" sz="11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3071810"/>
            <a:ext cx="5740980" cy="364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571480"/>
            <a:ext cx="8643998" cy="4786346"/>
          </a:xfrm>
        </p:spPr>
        <p:txBody>
          <a:bodyPr>
            <a:noAutofit/>
          </a:bodyPr>
          <a:lstStyle/>
          <a:p>
            <a:pPr lvl="0" indent="442913" algn="just"/>
            <a:r>
              <a:rPr lang="ru-RU" sz="3200" cap="none" dirty="0" smtClean="0"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Использование русских народных игр в воспитании дошкольников помогает духовному  совершенствованию  личности ребенка, расширению его историко-культурного кругозора и повышению уровня национального самосознания.</a:t>
            </a:r>
            <a:r>
              <a:rPr lang="ru-RU" cap="none" dirty="0" smtClean="0"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lang="ru-RU" cap="none" dirty="0" smtClean="0">
                <a:solidFill>
                  <a:schemeClr val="tx1"/>
                </a:solidFill>
                <a:effectLst/>
                <a:latin typeface="Arial" pitchFamily="34" charset="0"/>
              </a:rPr>
            </a:br>
            <a:endParaRPr lang="ru-RU" dirty="0"/>
          </a:p>
        </p:txBody>
      </p:sp>
      <p:pic>
        <p:nvPicPr>
          <p:cNvPr id="2050" name="Picture 2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786190"/>
            <a:ext cx="2515050" cy="2788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7158" y="1071546"/>
            <a:ext cx="8501122" cy="5466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363" algn="just">
              <a:lnSpc>
                <a:spcPct val="90000"/>
              </a:lnSpc>
            </a:pPr>
            <a:r>
              <a:rPr lang="ru-RU" sz="2400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Народные игры</a:t>
            </a:r>
            <a:r>
              <a:rPr lang="ru-RU" sz="24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это игры,  пришедшие к нам из очень давних времён и   построенные с  учетом этнических особенностей. Они – неотъемлемая часть жизни ребенка в современном обществе, дающая возможность усвоить общечеловеческие ценности. Развивающий потенциал этих игр обеспечивается не только наличием соответствующих игрушек, но и особой творческой аурой, которую должен создать взрослый</a:t>
            </a:r>
          </a:p>
          <a:p>
            <a:pPr indent="360363" algn="ctr">
              <a:lnSpc>
                <a:spcPct val="90000"/>
              </a:lnSpc>
            </a:pPr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indent="360363" algn="ctr">
              <a:lnSpc>
                <a:spcPct val="90000"/>
              </a:lnSpc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Принципы народной игры:</a:t>
            </a:r>
          </a:p>
          <a:p>
            <a:pPr indent="360363" algn="ctr">
              <a:lnSpc>
                <a:spcPct val="90000"/>
              </a:lnSpc>
            </a:pPr>
            <a:endParaRPr lang="ru-RU" sz="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539750" indent="360363" algn="just"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Добровольность</a:t>
            </a:r>
          </a:p>
          <a:p>
            <a:pPr marL="539750" indent="360363" algn="just"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Спонтанность</a:t>
            </a:r>
          </a:p>
          <a:p>
            <a:pPr marL="539750" indent="360363" algn="just"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Договоренность </a:t>
            </a:r>
          </a:p>
          <a:p>
            <a:pPr marL="539750" indent="360363" algn="just"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Отражает особенности развития общества в конкретный исторический момент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1071546"/>
            <a:ext cx="8358246" cy="3785652"/>
          </a:xfrm>
          <a:prstGeom prst="rect">
            <a:avLst/>
          </a:prstGeom>
          <a:noFill/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Это естественная среда, в которой искусство переплетено с жизнью людей.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Приближают ребенка к прекрасному, порождают в сознании маленького человека любовь к доброте.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Выдержали испытание временем, отшлифовались годами и представляют для педагогов истинную школу нравственности.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Одно  из эффективных, увлекательных и доступных для детей дошкольного возраста средство приобщения к национальной культуре.</a:t>
            </a:r>
          </a:p>
          <a:p>
            <a:pPr>
              <a:buFont typeface="Wingdings" pitchFamily="2" charset="2"/>
              <a:buChar char="ü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4039581"/>
            <a:ext cx="2974905" cy="2568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143108" y="285728"/>
            <a:ext cx="4286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000099"/>
                </a:solidFill>
                <a:latin typeface="Comic Sans MS" pitchFamily="66" charset="0"/>
              </a:rPr>
              <a:t>Народные игры</a:t>
            </a:r>
            <a:endParaRPr lang="ru-RU" sz="4000" dirty="0">
              <a:solidFill>
                <a:srgbClr val="000099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7158" y="1643050"/>
            <a:ext cx="835824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9388"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Особенность народной игры как воспитательного средства заключается в том, что она позволяет взрослому ненавязчиво, целенаправленно вводить детей в мир народной культуры, этики, человеческих отношений.</a:t>
            </a: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1472" y="1142984"/>
            <a:ext cx="807249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363" algn="just"/>
            <a:r>
              <a:rPr lang="ru-RU" sz="3200" dirty="0" smtClean="0">
                <a:latin typeface="Comic Sans MS" pitchFamily="66" charset="0"/>
                <a:cs typeface="Times New Roman" pitchFamily="18" charset="0"/>
              </a:rPr>
              <a:t>Народные игры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помогают дошкольникам сделать первые шаги в овладении грамотой, развивать математические способности, художественное дарование в разных направлениях. </a:t>
            </a:r>
          </a:p>
        </p:txBody>
      </p:sp>
      <p:pic>
        <p:nvPicPr>
          <p:cNvPr id="1026" name="Picture 2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3571876"/>
            <a:ext cx="3112924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71472" y="1857364"/>
            <a:ext cx="807249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Образец высокого педагогического мастерства;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Оказывает  влияние на воспитание ума, характера воли,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Развивает нравственные чувства, физически укрепляют ребенка.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3108" y="285728"/>
            <a:ext cx="42862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000099"/>
                </a:solidFill>
                <a:latin typeface="Comic Sans MS" pitchFamily="66" charset="0"/>
              </a:rPr>
              <a:t>Значение народной игры </a:t>
            </a:r>
            <a:endParaRPr lang="ru-RU" sz="4000" dirty="0">
              <a:solidFill>
                <a:srgbClr val="000099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00100" y="285728"/>
            <a:ext cx="73581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000099"/>
                </a:solidFill>
                <a:latin typeface="Comic Sans MS" pitchFamily="66" charset="0"/>
              </a:rPr>
              <a:t>Структура</a:t>
            </a:r>
            <a:endParaRPr lang="ru-RU" sz="4000" dirty="0">
              <a:solidFill>
                <a:srgbClr val="000099"/>
              </a:solidFill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1428736"/>
            <a:ext cx="842968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Единая цель и одноплановость действия, что создает классическую простоту народной игры.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Игровой зачин («считалка», «жеребьевка</a:t>
            </a:r>
            <a:r>
              <a:rPr lang="ru-RU" sz="2400" dirty="0" smtClean="0"/>
              <a:t>»).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400" dirty="0" smtClean="0"/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Начинается  с определения водящего или разделения играющих на две группы.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3764173"/>
            <a:ext cx="3214710" cy="309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лнце 5"/>
          <p:cNvSpPr/>
          <p:nvPr/>
        </p:nvSpPr>
        <p:spPr>
          <a:xfrm>
            <a:off x="2071670" y="1571612"/>
            <a:ext cx="4500594" cy="3786214"/>
          </a:xfrm>
          <a:prstGeom prst="sun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928926" y="2786058"/>
            <a:ext cx="27860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dirty="0" smtClean="0">
              <a:solidFill>
                <a:srgbClr val="000099"/>
              </a:solidFill>
              <a:latin typeface="Comic Sans MS" pitchFamily="66" charset="0"/>
            </a:endParaRPr>
          </a:p>
          <a:p>
            <a:pPr algn="ctr"/>
            <a:r>
              <a:rPr lang="ru-RU" sz="2000" b="1" dirty="0" smtClean="0">
                <a:solidFill>
                  <a:srgbClr val="000099"/>
                </a:solidFill>
                <a:latin typeface="Comic Sans MS" pitchFamily="66" charset="0"/>
              </a:rPr>
              <a:t>Классификация </a:t>
            </a:r>
            <a:endParaRPr lang="ru-RU" sz="2000" b="1" dirty="0" smtClean="0">
              <a:solidFill>
                <a:srgbClr val="000099"/>
              </a:solidFill>
              <a:latin typeface="Comic Sans MS" pitchFamily="66" charset="0"/>
            </a:endParaRPr>
          </a:p>
          <a:p>
            <a:pPr algn="ctr"/>
            <a:r>
              <a:rPr lang="ru-RU" sz="2000" b="1" dirty="0" smtClean="0">
                <a:solidFill>
                  <a:srgbClr val="000099"/>
                </a:solidFill>
                <a:latin typeface="Comic Sans MS" pitchFamily="66" charset="0"/>
              </a:rPr>
              <a:t>народных игр</a:t>
            </a:r>
          </a:p>
          <a:p>
            <a:pPr algn="ctr"/>
            <a:endParaRPr lang="ru-RU" sz="2000" dirty="0" smtClean="0">
              <a:solidFill>
                <a:srgbClr val="000099"/>
              </a:solidFill>
              <a:latin typeface="Comic Sans MS" pitchFamily="66" charset="0"/>
            </a:endParaRPr>
          </a:p>
        </p:txBody>
      </p:sp>
      <p:sp>
        <p:nvSpPr>
          <p:cNvPr id="8" name="Облако 7"/>
          <p:cNvSpPr/>
          <p:nvPr/>
        </p:nvSpPr>
        <p:spPr>
          <a:xfrm>
            <a:off x="142844" y="4000504"/>
            <a:ext cx="2214578" cy="928694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Comic Sans MS" pitchFamily="66" charset="0"/>
                <a:hlinkClick r:id="rId2" action="ppaction://hlinkpres?slideindex=19&amp;slidetitle=Слайд 19"/>
              </a:rPr>
              <a:t>Бытовые</a:t>
            </a:r>
            <a:endParaRPr lang="ru-RU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9" name="Облако 8"/>
          <p:cNvSpPr/>
          <p:nvPr/>
        </p:nvSpPr>
        <p:spPr>
          <a:xfrm>
            <a:off x="3357554" y="285728"/>
            <a:ext cx="2500330" cy="107157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Comic Sans MS" pitchFamily="66" charset="0"/>
                <a:hlinkClick r:id="rId2" action="ppaction://hlinkpres?slideindex=12&amp;slidetitle=Слайд 12"/>
              </a:rPr>
              <a:t>Игры-забавы</a:t>
            </a:r>
            <a:endParaRPr lang="ru-RU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10" name="Облако 9"/>
          <p:cNvSpPr/>
          <p:nvPr/>
        </p:nvSpPr>
        <p:spPr>
          <a:xfrm>
            <a:off x="6429388" y="3714752"/>
            <a:ext cx="2428892" cy="928694"/>
          </a:xfrm>
          <a:prstGeom prst="cloud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Comic Sans MS" pitchFamily="66" charset="0"/>
                <a:hlinkClick r:id="rId2" action="ppaction://hlinkpres?slideindex=14&amp;slidetitle=Слайд 14"/>
              </a:rPr>
              <a:t>Игры-ловишки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11" name="Облако 10"/>
          <p:cNvSpPr/>
          <p:nvPr/>
        </p:nvSpPr>
        <p:spPr>
          <a:xfrm>
            <a:off x="1071538" y="5429264"/>
            <a:ext cx="3071834" cy="928694"/>
          </a:xfrm>
          <a:prstGeom prst="cloud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Comic Sans MS" pitchFamily="66" charset="0"/>
                <a:hlinkClick r:id="rId2" action="ppaction://hlinkpres?slideindex=18&amp;slidetitle=Слайд 18"/>
              </a:rPr>
              <a:t>Драматические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13" name="Облако 12"/>
          <p:cNvSpPr/>
          <p:nvPr/>
        </p:nvSpPr>
        <p:spPr>
          <a:xfrm>
            <a:off x="500034" y="571480"/>
            <a:ext cx="2428892" cy="1143008"/>
          </a:xfrm>
          <a:prstGeom prst="cloud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Comic Sans MS" pitchFamily="66" charset="0"/>
                <a:hlinkClick r:id="rId2" action="ppaction://hlinkpres?slideindex=15&amp;slidetitle=Слайд 15"/>
              </a:rPr>
              <a:t>Хороводные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14" name="Облако 13"/>
          <p:cNvSpPr/>
          <p:nvPr/>
        </p:nvSpPr>
        <p:spPr>
          <a:xfrm>
            <a:off x="142844" y="2357430"/>
            <a:ext cx="2214578" cy="928694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Comic Sans MS" pitchFamily="66" charset="0"/>
                <a:hlinkClick r:id="rId2" action="ppaction://hlinkpres?slideindex=22&amp;slidetitle=Слайд 22"/>
              </a:rPr>
              <a:t>Сезонно-обрядовые</a:t>
            </a:r>
            <a:endParaRPr lang="ru-RU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6" name="Облако 15"/>
          <p:cNvSpPr/>
          <p:nvPr/>
        </p:nvSpPr>
        <p:spPr>
          <a:xfrm>
            <a:off x="5286380" y="5072074"/>
            <a:ext cx="3143272" cy="1357322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5429256" y="5357826"/>
            <a:ext cx="2786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Comic Sans MS" pitchFamily="66" charset="0"/>
                <a:hlinkClick r:id="rId2" action="ppaction://hlinkpres?slideindex=16&amp;slidetitle=Слайд 16"/>
              </a:rPr>
              <a:t>Игры, отражающие отношение человека к природе</a:t>
            </a:r>
            <a:endParaRPr lang="ru-RU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9" name="Облако 18"/>
          <p:cNvSpPr/>
          <p:nvPr/>
        </p:nvSpPr>
        <p:spPr>
          <a:xfrm>
            <a:off x="6286512" y="928670"/>
            <a:ext cx="2571768" cy="928694"/>
          </a:xfrm>
          <a:prstGeom prst="cloud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6429388" y="1214422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omic Sans MS" pitchFamily="66" charset="0"/>
                <a:hlinkClick r:id="rId2" action="ppaction://hlinkpres?slideindex=21&amp;slidetitle=Слайд 21"/>
              </a:rPr>
              <a:t>Состязательные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15" name="Облако 14"/>
          <p:cNvSpPr/>
          <p:nvPr/>
        </p:nvSpPr>
        <p:spPr>
          <a:xfrm>
            <a:off x="6429388" y="2357430"/>
            <a:ext cx="2143140" cy="928694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6572264" y="2571744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3300"/>
                </a:solidFill>
                <a:latin typeface="Comic Sans MS" pitchFamily="66" charset="0"/>
                <a:hlinkClick r:id="rId2" action="ppaction://hlinkpres?slideindex=10&amp;slidetitle=Слайд 10"/>
              </a:rPr>
              <a:t>Пальчиковые</a:t>
            </a:r>
            <a:endParaRPr lang="ru-RU" dirty="0">
              <a:solidFill>
                <a:srgbClr val="FF3300"/>
              </a:solidFill>
              <a:latin typeface="Comic Sans MS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786710" y="6500834"/>
            <a:ext cx="10715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hlinkClick r:id="rId2" action="ppaction://hlinkpres?slideindex=24&amp;slidetitle=Использование русских народных игр в воспитании дошкольни..."/>
              </a:rPr>
              <a:t>Вперед</a:t>
            </a:r>
            <a:endParaRPr lang="ru-RU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>
  <documentManagement>
    <_dlc_DocId xmlns="6434c500-c195-4837-b047-5e71706d4cb2">S5QAU4VNKZPS-512-16</_dlc_DocId>
    <_dlc_DocIdUrl xmlns="6434c500-c195-4837-b047-5e71706d4cb2">
      <Url>http://www.eduportal44.ru/Buy/Iva/_layouts/15/DocIdRedir.aspx?ID=S5QAU4VNKZPS-512-16</Url>
      <Description>S5QAU4VNKZPS-512-16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30FA96054A8F064BA0896BA60C175A29" ma:contentTypeVersion="1" ma:contentTypeDescription="Создание документа." ma:contentTypeScope="" ma:versionID="93242372a582aefbad2a5bc450db7787">
  <xsd:schema xmlns:xsd="http://www.w3.org/2001/XMLSchema" xmlns:xs="http://www.w3.org/2001/XMLSchema" xmlns:p="http://schemas.microsoft.com/office/2006/metadata/properties" xmlns:ns2="6434c500-c195-4837-b047-5e71706d4cb2" targetNamespace="http://schemas.microsoft.com/office/2006/metadata/properties" ma:root="true" ma:fieldsID="8fa4a4a62a50e1fa74d7352f7e7d9cb9" ns2:_="">
    <xsd:import namespace="6434c500-c195-4837-b047-5e71706d4cb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34c500-c195-4837-b047-5e71706d4cb2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Значение идентификатора документа" ma:description="Значение идентификатора документа, присвоенного данному элементу." ma:internalName="_dlc_DocId" ma:readOnly="true">
      <xsd:simpleType>
        <xsd:restriction base="dms:Text"/>
      </xsd:simpleType>
    </xsd:element>
    <xsd:element name="_dlc_DocIdUrl" ma:index="9" nillable="true" ma:displayName="Идентификатор документа" ma:description="Постоянная ссылка на этот документ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Сохранить идентификатор" ma:description="Сохранять идентификатор при добавлении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F5D4BEF-0540-4E0A-80FE-E95CDB805777}">
  <ds:schemaRefs>
    <ds:schemaRef ds:uri="http://schemas.microsoft.com/office/2006/metadata/properties"/>
    <ds:schemaRef ds:uri="6434c500-c195-4837-b047-5e71706d4cb2"/>
  </ds:schemaRefs>
</ds:datastoreItem>
</file>

<file path=customXml/itemProps2.xml><?xml version="1.0" encoding="utf-8"?>
<ds:datastoreItem xmlns:ds="http://schemas.openxmlformats.org/officeDocument/2006/customXml" ds:itemID="{C39C5D27-9F54-40F0-9BAE-FF15C158865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0233D10-802C-4B85-A1C3-347BE6CD6CA4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3D4713B8-B22A-42D8-8293-BEF8788893B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434c500-c195-4837-b047-5e71706d4cb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824</TotalTime>
  <Words>1416</Words>
  <Application>Microsoft Office PowerPoint</Application>
  <PresentationFormat>Экран (4:3)</PresentationFormat>
  <Paragraphs>132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Использование русских народных игр в воспитании дошкольников помогает духовному  совершенствованию  личности ребенка, расширению его историко-культурного кругозора и повышению уровня национального самосознания.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Народные игры </dc:title>
  <dc:creator>Admin</dc:creator>
  <cp:lastModifiedBy>user</cp:lastModifiedBy>
  <cp:revision>110</cp:revision>
  <dcterms:created xsi:type="dcterms:W3CDTF">2012-04-06T10:21:13Z</dcterms:created>
  <dcterms:modified xsi:type="dcterms:W3CDTF">2017-02-12T14:56:57Z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0x01010030FA96054A8F064BA0896BA60C175A29</vt:lpwstr>
  </property>
  <property fmtid="{D5CDD505-2E9C-101B-9397-08002B2CF9AE}" pid="3" name="_dlc_DocIdItemGuid">
    <vt:lpwstr>37fd7ee3-49cd-4944-8305-27439a2ada7f</vt:lpwstr>
  </property>
</Properties>
</file>