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8"/>
  </p:notesMasterIdLst>
  <p:sldIdLst>
    <p:sldId id="260" r:id="rId2"/>
    <p:sldId id="374" r:id="rId3"/>
    <p:sldId id="353" r:id="rId4"/>
    <p:sldId id="352" r:id="rId5"/>
    <p:sldId id="356" r:id="rId6"/>
    <p:sldId id="358" r:id="rId7"/>
    <p:sldId id="357" r:id="rId8"/>
    <p:sldId id="360" r:id="rId9"/>
    <p:sldId id="287" r:id="rId10"/>
    <p:sldId id="339" r:id="rId11"/>
    <p:sldId id="340" r:id="rId12"/>
    <p:sldId id="341" r:id="rId13"/>
    <p:sldId id="344" r:id="rId14"/>
    <p:sldId id="261" r:id="rId15"/>
    <p:sldId id="263" r:id="rId16"/>
    <p:sldId id="264" r:id="rId17"/>
    <p:sldId id="266" r:id="rId18"/>
    <p:sldId id="273" r:id="rId19"/>
    <p:sldId id="292" r:id="rId20"/>
    <p:sldId id="361" r:id="rId21"/>
    <p:sldId id="362" r:id="rId22"/>
    <p:sldId id="363" r:id="rId23"/>
    <p:sldId id="365" r:id="rId24"/>
    <p:sldId id="372" r:id="rId25"/>
    <p:sldId id="373" r:id="rId26"/>
    <p:sldId id="366" r:id="rId27"/>
    <p:sldId id="367" r:id="rId28"/>
    <p:sldId id="368" r:id="rId29"/>
    <p:sldId id="369" r:id="rId30"/>
    <p:sldId id="370" r:id="rId31"/>
    <p:sldId id="371" r:id="rId32"/>
    <p:sldId id="345" r:id="rId33"/>
    <p:sldId id="346" r:id="rId34"/>
    <p:sldId id="347" r:id="rId35"/>
    <p:sldId id="396" r:id="rId36"/>
    <p:sldId id="383" r:id="rId37"/>
    <p:sldId id="377" r:id="rId38"/>
    <p:sldId id="389" r:id="rId39"/>
    <p:sldId id="378" r:id="rId40"/>
    <p:sldId id="390" r:id="rId41"/>
    <p:sldId id="392" r:id="rId42"/>
    <p:sldId id="391" r:id="rId43"/>
    <p:sldId id="393" r:id="rId44"/>
    <p:sldId id="394" r:id="rId45"/>
    <p:sldId id="395" r:id="rId46"/>
    <p:sldId id="348" r:id="rId4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1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91FBEF-307D-440B-AC66-98F861493D1B}" type="datetimeFigureOut">
              <a:rPr lang="ru-RU" smtClean="0"/>
              <a:t>13.06.2018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B52F3D-B3FB-43F4-BFB1-A467816E73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34923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26F86-8078-44AB-BCC7-C8FB7B89437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13.06.2018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62813-1297-4613-9E8B-6F9F745C24B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26F86-8078-44AB-BCC7-C8FB7B89437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13.06.2018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62813-1297-4613-9E8B-6F9F745C24B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26F86-8078-44AB-BCC7-C8FB7B89437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13.06.2018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62813-1297-4613-9E8B-6F9F745C24B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274638"/>
            <a:ext cx="6923112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26F86-8078-44AB-BCC7-C8FB7B89437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13.06.2018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62813-1297-4613-9E8B-6F9F745C24B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26F86-8078-44AB-BCC7-C8FB7B89437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13.06.2018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62813-1297-4613-9E8B-6F9F745C24B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26F86-8078-44AB-BCC7-C8FB7B89437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13.06.2018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62813-1297-4613-9E8B-6F9F745C24B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26F86-8078-44AB-BCC7-C8FB7B89437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13.06.2018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62813-1297-4613-9E8B-6F9F745C24B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26F86-8078-44AB-BCC7-C8FB7B89437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13.06.2018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62813-1297-4613-9E8B-6F9F745C24B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26F86-8078-44AB-BCC7-C8FB7B89437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13.06.2018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62813-1297-4613-9E8B-6F9F745C24B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26F86-8078-44AB-BCC7-C8FB7B89437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13.06.2018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62813-1297-4613-9E8B-6F9F745C24B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27784" y="4797152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627784" y="548680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627784" y="5373216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26F86-8078-44AB-BCC7-C8FB7B89437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13.06.2018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62813-1297-4613-9E8B-6F9F745C24B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Блок-схема: документ 16"/>
          <p:cNvSpPr/>
          <p:nvPr userDrawn="1"/>
        </p:nvSpPr>
        <p:spPr>
          <a:xfrm rot="16200000" flipV="1">
            <a:off x="1286243" y="-955886"/>
            <a:ext cx="6429396" cy="8786874"/>
          </a:xfrm>
          <a:prstGeom prst="flowChartDocumen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274638"/>
            <a:ext cx="685110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E26F86-8078-44AB-BCC7-C8FB7B89437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13.06.2018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62813-1297-4613-9E8B-6F9F745C24B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" name="Прямоугольник 14"/>
          <p:cNvSpPr/>
          <p:nvPr userDrawn="1"/>
        </p:nvSpPr>
        <p:spPr>
          <a:xfrm>
            <a:off x="0" y="6643710"/>
            <a:ext cx="1199367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>
                <a:solidFill>
                  <a:srgbClr val="9BBB59">
                    <a:lumMod val="20000"/>
                    <a:lumOff val="80000"/>
                  </a:srgbClr>
                </a:solidFill>
                <a:latin typeface="Times New Roman" pitchFamily="18" charset="0"/>
                <a:cs typeface="Times New Roman" pitchFamily="18" charset="0"/>
              </a:rPr>
              <a:t>http://linda6035.ucoz.ru/</a:t>
            </a:r>
            <a:endParaRPr lang="ru-RU" sz="800" dirty="0">
              <a:solidFill>
                <a:srgbClr val="9BBB59">
                  <a:lumMod val="20000"/>
                  <a:lumOff val="80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Рисунок 11" descr="A1A1"/>
          <p:cNvPicPr/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7489"/>
            <a:ext cx="864096" cy="936104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wipe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hyperlink" Target="http://roller-skate.ru/kak-pravilno-vyibrat-rolikovyie-konki/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3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hyperlink" Target="http://spokoino.ru/articles/driving/vesna_na_doroge/" TargetMode="External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94474" y="188640"/>
            <a:ext cx="7021461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Безопасность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летние каникулы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u="sng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родителям</a:t>
            </a:r>
            <a:endParaRPr lang="ru-RU" sz="4800" b="1" u="sng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554" name="Picture 2" descr="http://gimnazia38.ru/wp-content/uploads/2015/05/7df21fb4220e01d27a7388288275335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2645" y="3037851"/>
            <a:ext cx="6220374" cy="3559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809996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123728" y="188640"/>
            <a:ext cx="5940896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400" b="1" dirty="0" smtClean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Когда опасен клещ</a:t>
            </a:r>
            <a:endParaRPr lang="ru-RU" sz="5400" b="1" dirty="0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4191000" y="990600"/>
            <a:ext cx="4701480" cy="56388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200" dirty="0" smtClean="0">
                <a:cs typeface="Times New Roman" panose="02020603050405020304" pitchFamily="18" charset="0"/>
              </a:rPr>
              <a:t>Наиболее опасен клещ в весенне-летний период, в августе опасность заражения резко снижается, а в сентябре-октябре практически сходит на нет. Наиболее активны клещи утром и вечером, любят затененные влажные места с густым подлеском. На светлых местах их обычно не бывает. Клещи любят находиться вблизи троп, по которым ходят животные (в том числе и мыши). Любят места, где пасется скот, различные вырубки</a:t>
            </a:r>
          </a:p>
          <a:p>
            <a:pPr algn="ctr">
              <a:buNone/>
            </a:pPr>
            <a:r>
              <a:rPr lang="ru-RU" sz="2200" dirty="0" smtClean="0">
                <a:cs typeface="Times New Roman" panose="02020603050405020304" pitchFamily="18" charset="0"/>
              </a:rPr>
              <a:t>    и глухие места. В жару или дождь клещи прячутся и не нападают.</a:t>
            </a:r>
            <a:endParaRPr lang="ru-RU" sz="2200" dirty="0">
              <a:cs typeface="Times New Roman" panose="02020603050405020304" pitchFamily="18" charset="0"/>
            </a:endParaRPr>
          </a:p>
        </p:txBody>
      </p:sp>
      <p:pic>
        <p:nvPicPr>
          <p:cNvPr id="8194" name="Picture 2" descr="C:\Users\rekom\Desktop\ANNOUNCE_PIC_200431659_7978134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52400" y="2057400"/>
            <a:ext cx="4038600" cy="30320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694336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907704" y="152400"/>
            <a:ext cx="6855296" cy="118836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b="1" dirty="0" smtClean="0">
                <a:solidFill>
                  <a:srgbClr val="00FF00"/>
                </a:solidFill>
              </a:rPr>
              <a:t>  </a:t>
            </a:r>
            <a:r>
              <a:rPr lang="ru-RU" sz="4800" b="1" dirty="0" smtClean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Профилактика </a:t>
            </a:r>
            <a:br>
              <a:rPr lang="ru-RU" sz="4800" b="1" dirty="0" smtClean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b="1" dirty="0" smtClean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укусов клеща</a:t>
            </a:r>
            <a:endParaRPr lang="ru-RU" sz="4800" b="1" dirty="0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4572000" y="1295400"/>
            <a:ext cx="4038600" cy="54864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Для профилактики укусов клещей обычно рекомендуют надевать для походов в лес специально подобранную одежду, защищающую большую часть тела и плотно прилегающую к обуви и запястьям рук, чтобы клещи не могли проползти под нее. На голове желателен капюшон или другой головной убор</a:t>
            </a:r>
          </a:p>
          <a:p>
            <a:pPr algn="ctr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(например, платок, концы которого следует заправлять под воротник).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530" name="Picture 2" descr="C:\Users\rekom\Desktop\851563_6b6c33333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403648" y="1628800"/>
            <a:ext cx="3333750" cy="4095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8408110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972312"/>
          </a:xfrm>
        </p:spPr>
        <p:txBody>
          <a:bodyPr>
            <a:normAutofit fontScale="90000"/>
          </a:bodyPr>
          <a:lstStyle/>
          <a:p>
            <a:r>
              <a:rPr lang="ru-RU" sz="4800" b="1" dirty="0" smtClean="0">
                <a:solidFill>
                  <a:srgbClr val="00FF00"/>
                </a:solidFill>
              </a:rPr>
              <a:t>  </a:t>
            </a:r>
            <a:r>
              <a:rPr lang="ru-RU" sz="4800" b="1" dirty="0" smtClean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Профилактика </a:t>
            </a:r>
            <a:br>
              <a:rPr lang="ru-RU" sz="4800" b="1" dirty="0" smtClean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b="1" dirty="0" smtClean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укусов клеща</a:t>
            </a:r>
            <a:endParaRPr lang="ru-RU" sz="4800" b="1" dirty="0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4648200" y="1752600"/>
            <a:ext cx="4038600" cy="48006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000" b="1" dirty="0" smtClean="0"/>
              <a:t>      </a:t>
            </a: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Лучше, чтобы одежда была светлой и однотонной, так как клещи на ней более заметны. Ношение специальных комбинезонов действительно эффективно, но летом в них жарко. И, всё-таки, важно постараться одевать максимально закрытую одежду.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555" name="Picture 3" descr="C:\Users\rekom\Desktop\1331609770_kleshh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043608" y="2204864"/>
            <a:ext cx="4038600" cy="3028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539552" y="5157192"/>
            <a:ext cx="4572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Самое главное – постараться не допустить присасывания клещей. Важно помнить, что плотно клещ присасывается спустя 1-1,5 часа после попадания на тело</a:t>
            </a:r>
            <a:r>
              <a:rPr lang="ru-RU" sz="2000" b="1" dirty="0">
                <a:solidFill>
                  <a:srgbClr val="C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0432547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907704" y="260648"/>
            <a:ext cx="6702896" cy="1143000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Симптомы для обязательного обращения к врачу!</a:t>
            </a:r>
            <a:endParaRPr lang="ru-RU" sz="3600" b="1" dirty="0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4495800" y="1676400"/>
            <a:ext cx="4038600" cy="4434840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sz="2900" b="1" u="sng" dirty="0" smtClean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после укуса у вас:</a:t>
            </a:r>
          </a:p>
          <a:p>
            <a:pPr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- образовалось красное пятно на месте ранки от укуса,</a:t>
            </a:r>
          </a:p>
          <a:p>
            <a:pPr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- повысилась температура,</a:t>
            </a:r>
          </a:p>
          <a:p>
            <a:pPr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- появилась ломота в мышцах и суставах,</a:t>
            </a:r>
          </a:p>
          <a:p>
            <a:pPr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- вы стали бояться света,</a:t>
            </a:r>
          </a:p>
          <a:p>
            <a:pPr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- появилась сыпь на теле</a:t>
            </a:r>
          </a:p>
          <a:p>
            <a:pPr>
              <a:buNone/>
            </a:pPr>
            <a:r>
              <a:rPr lang="ru-RU" b="1" dirty="0" smtClean="0">
                <a:solidFill>
                  <a:srgbClr val="00FF00"/>
                </a:solidFill>
              </a:rPr>
              <a:t> </a:t>
            </a:r>
            <a:r>
              <a:rPr lang="ru-RU" sz="2900" b="1" u="sng" dirty="0" smtClean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Немедленно обратитесь к врачу!</a:t>
            </a:r>
          </a:p>
          <a:p>
            <a:pPr>
              <a:buNone/>
            </a:pPr>
            <a:r>
              <a:rPr lang="ru-RU" b="1" dirty="0" smtClean="0"/>
              <a:t>     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забывайте, что в случае возникновения вопросов Вы всегда можете</a:t>
            </a:r>
          </a:p>
          <a:p>
            <a:pPr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проконсультироваться у своего участкового врача.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6627" name="Picture 3" descr="C:\Users\rekom\Desktop\DETAIL_PICTURE__9515040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33400" y="1676400"/>
            <a:ext cx="3505200" cy="26257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381000" y="4495800"/>
            <a:ext cx="4343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Соблюдайте правила предосторожности, </a:t>
            </a:r>
          </a:p>
          <a:p>
            <a:pPr algn="ctr">
              <a:buNone/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и тогда отдых будет безопасным и подарит Вам только хорошее настроение!</a:t>
            </a:r>
          </a:p>
        </p:txBody>
      </p:sp>
    </p:spTree>
    <p:extLst>
      <p:ext uri="{BB962C8B-B14F-4D97-AF65-F5344CB8AC3E}">
        <p14:creationId xmlns:p14="http://schemas.microsoft.com/office/powerpoint/2010/main" val="290077377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68974" y="692696"/>
            <a:ext cx="424847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Tx/>
              <a:buNone/>
            </a:pPr>
            <a:r>
              <a:rPr lang="ru-RU" altLang="ru-RU" sz="2000" u="sng" dirty="0">
                <a:latin typeface="Arial" panose="020B0604020202020204" pitchFamily="34" charset="0"/>
                <a:cs typeface="Arial" panose="020B0604020202020204" pitchFamily="34" charset="0"/>
              </a:rPr>
              <a:t>Благоприятный исход подобных происшествий зависит от многих факторов</a:t>
            </a:r>
            <a:r>
              <a:rPr lang="ru-RU" alt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>
              <a:buFontTx/>
              <a:buNone/>
            </a:pPr>
            <a:endParaRPr lang="ru-RU" alt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физического и психологического состояния,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запасов пищи и воды,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умения ориентироваться на местности,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эффективности снаряжения и т.д. </a:t>
            </a:r>
            <a:endParaRPr lang="ru-RU" alt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FontTx/>
              <a:buNone/>
            </a:pPr>
            <a:r>
              <a:rPr lang="ru-RU" alt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Известно 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немало случаев, когда люди, </a:t>
            </a:r>
            <a:r>
              <a:rPr lang="ru-RU" alt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отправившись 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 лес и не имея достаточного опыта и </a:t>
            </a:r>
            <a:r>
              <a:rPr lang="ru-RU" alt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знаний 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местных условий, легко сбивались с дороги и</a:t>
            </a:r>
            <a:r>
              <a:rPr lang="ru-RU" alt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потеряв 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ориентировку, оказывались в бедственном 	</a:t>
            </a:r>
            <a:r>
              <a:rPr lang="ru-RU" alt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положении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alt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63688" y="836712"/>
            <a:ext cx="288032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Заблудился</a:t>
            </a:r>
            <a:br>
              <a:rPr lang="ru-RU" dirty="0" smtClean="0"/>
            </a:br>
            <a:r>
              <a:rPr lang="ru-RU" dirty="0" smtClean="0"/>
              <a:t>в лесу</a:t>
            </a:r>
            <a:endParaRPr lang="ru-RU" dirty="0"/>
          </a:p>
        </p:txBody>
      </p:sp>
      <p:sp>
        <p:nvSpPr>
          <p:cNvPr id="5" name="AutoShape 2" descr="https://myslo.ru/Content/NewsImage/9b/c1/9bc1dfe7-415f-4868-bdc5-fbefc8a8064f_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https://myslo.ru/Content/NewsImage/9b/c1/9bc1dfe7-415f-4868-bdc5-fbefc8a8064f_1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198" name="Picture 6" descr="http://www.ebftour.ru/images/import/news/47f036684922a1890bbb61013e81546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03" y="2492896"/>
            <a:ext cx="4476750" cy="29813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541610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691680" y="419100"/>
            <a:ext cx="6766520" cy="849313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3200" b="1" dirty="0"/>
              <a:t>Как же должен вести себя человек, заблудившийся в лесу?</a:t>
            </a:r>
            <a:r>
              <a:rPr lang="ru-RU" altLang="ru-RU" sz="4000" dirty="0"/>
              <a:t> </a:t>
            </a:r>
            <a:endParaRPr lang="en-US" altLang="ru-RU" sz="4000" dirty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2771800" y="1404958"/>
            <a:ext cx="6048672" cy="5112568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10000"/>
              </a:lnSpc>
            </a:pPr>
            <a:r>
              <a:rPr lang="ru-RU" altLang="ru-RU" sz="2600" dirty="0">
                <a:latin typeface="Arial" panose="020B0604020202020204" pitchFamily="34" charset="0"/>
                <a:cs typeface="Arial" panose="020B0604020202020204" pitchFamily="34" charset="0"/>
              </a:rPr>
              <a:t>Прекратить движение и попытаться восстановить ориентировку с помощью компаса или пользуясь различными природными признаками;</a:t>
            </a:r>
          </a:p>
          <a:p>
            <a:pPr>
              <a:lnSpc>
                <a:spcPct val="110000"/>
              </a:lnSpc>
            </a:pPr>
            <a:r>
              <a:rPr lang="ru-RU" altLang="ru-RU" sz="2600" dirty="0">
                <a:latin typeface="Arial" panose="020B0604020202020204" pitchFamily="34" charset="0"/>
                <a:cs typeface="Arial" panose="020B0604020202020204" pitchFamily="34" charset="0"/>
              </a:rPr>
              <a:t>организовать временную стоянку на сухом месте, чтобы успокоиться и продумать дальнейшие действия;</a:t>
            </a:r>
          </a:p>
          <a:p>
            <a:pPr>
              <a:lnSpc>
                <a:spcPct val="110000"/>
              </a:lnSpc>
            </a:pPr>
            <a:r>
              <a:rPr lang="ru-RU" altLang="ru-RU" sz="2600" dirty="0">
                <a:latin typeface="Arial" panose="020B0604020202020204" pitchFamily="34" charset="0"/>
                <a:cs typeface="Arial" panose="020B0604020202020204" pitchFamily="34" charset="0"/>
              </a:rPr>
              <a:t>если «прогулка» затянулась, следует поискать пищу вокруг себя;</a:t>
            </a:r>
          </a:p>
          <a:p>
            <a:pPr>
              <a:lnSpc>
                <a:spcPct val="110000"/>
              </a:lnSpc>
            </a:pPr>
            <a:r>
              <a:rPr lang="ru-RU" altLang="ru-RU" sz="2600" dirty="0">
                <a:latin typeface="Arial" panose="020B0604020202020204" pitchFamily="34" charset="0"/>
                <a:cs typeface="Arial" panose="020B0604020202020204" pitchFamily="34" charset="0"/>
              </a:rPr>
              <a:t>попытаться обозначить свое местонахождение поисковым группам (солнечный зайчик, сигнальный флаг, электрический фонарик, костер);</a:t>
            </a:r>
          </a:p>
          <a:p>
            <a:pPr>
              <a:lnSpc>
                <a:spcPct val="110000"/>
              </a:lnSpc>
            </a:pPr>
            <a:r>
              <a:rPr lang="ru-RU" altLang="ru-RU" sz="2600" dirty="0">
                <a:latin typeface="Arial" panose="020B0604020202020204" pitchFamily="34" charset="0"/>
                <a:cs typeface="Arial" panose="020B0604020202020204" pitchFamily="34" charset="0"/>
              </a:rPr>
              <a:t>если вы решили не дожидаться помощи спасателей и отправились в путь, оставляйте метки по ходу своего движения. Помните, часто поставленные метки облегчают поиск спасателям;</a:t>
            </a:r>
          </a:p>
          <a:p>
            <a:pPr>
              <a:lnSpc>
                <a:spcPct val="110000"/>
              </a:lnSpc>
            </a:pPr>
            <a:r>
              <a:rPr lang="ru-RU" altLang="ru-RU" sz="2600" dirty="0">
                <a:latin typeface="Arial" panose="020B0604020202020204" pitchFamily="34" charset="0"/>
                <a:cs typeface="Arial" panose="020B0604020202020204" pitchFamily="34" charset="0"/>
              </a:rPr>
              <a:t>ориентируйтесь по звукам: гудкам, стуку колес поезда, сигналу автомобиля, лаю собак; </a:t>
            </a:r>
          </a:p>
          <a:p>
            <a:pPr>
              <a:lnSpc>
                <a:spcPct val="110000"/>
              </a:lnSpc>
            </a:pPr>
            <a:r>
              <a:rPr lang="ru-RU" altLang="ru-RU" sz="2600" dirty="0">
                <a:latin typeface="Arial" panose="020B0604020202020204" pitchFamily="34" charset="0"/>
                <a:cs typeface="Arial" panose="020B0604020202020204" pitchFamily="34" charset="0"/>
              </a:rPr>
              <a:t>если идти вниз по течению реки, ручья, можно выйти к морю, а там – и к жилью.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alt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1556792"/>
            <a:ext cx="2857500" cy="42862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197048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1907704" y="3411623"/>
            <a:ext cx="6840760" cy="3240360"/>
          </a:xfrm>
        </p:spPr>
        <p:txBody>
          <a:bodyPr>
            <a:normAutofit fontScale="92500" lnSpcReduction="20000"/>
          </a:bodyPr>
          <a:lstStyle/>
          <a:p>
            <a:pPr algn="ctr">
              <a:buFontTx/>
              <a:buNone/>
            </a:pPr>
            <a:r>
              <a:rPr lang="ru-RU" altLang="ru-RU" b="1" dirty="0"/>
              <a:t>   </a:t>
            </a:r>
            <a:r>
              <a:rPr lang="ru-RU" altLang="ru-RU" b="1" dirty="0" smtClean="0"/>
              <a:t>Помните! </a:t>
            </a:r>
          </a:p>
          <a:p>
            <a:pPr algn="ctr">
              <a:buFontTx/>
              <a:buNone/>
            </a:pPr>
            <a:r>
              <a:rPr lang="ru-RU" altLang="ru-RU" b="1" dirty="0"/>
              <a:t>О</a:t>
            </a:r>
            <a:r>
              <a:rPr lang="ru-RU" altLang="ru-RU" b="1" dirty="0" smtClean="0"/>
              <a:t>тчаяние </a:t>
            </a:r>
            <a:r>
              <a:rPr lang="ru-RU" altLang="ru-RU" b="1" dirty="0"/>
              <a:t>– плохой </a:t>
            </a:r>
            <a:r>
              <a:rPr lang="ru-RU" altLang="ru-RU" b="1" dirty="0" smtClean="0"/>
              <a:t>помощник!</a:t>
            </a:r>
            <a:r>
              <a:rPr lang="ru-RU" altLang="ru-RU" dirty="0" smtClean="0"/>
              <a:t> </a:t>
            </a:r>
          </a:p>
          <a:p>
            <a:pPr algn="ctr">
              <a:buFontTx/>
              <a:buNone/>
            </a:pPr>
            <a:r>
              <a:rPr lang="ru-RU" altLang="ru-RU" dirty="0" smtClean="0"/>
              <a:t>Никогда </a:t>
            </a:r>
            <a:r>
              <a:rPr lang="ru-RU" altLang="ru-RU" dirty="0"/>
              <a:t>не опускайте рук. </a:t>
            </a:r>
            <a:endParaRPr lang="ru-RU" altLang="ru-RU" dirty="0" smtClean="0"/>
          </a:p>
          <a:p>
            <a:pPr algn="ctr">
              <a:buFontTx/>
              <a:buNone/>
            </a:pPr>
            <a:r>
              <a:rPr lang="ru-RU" altLang="ru-RU" dirty="0" smtClean="0"/>
              <a:t>Ваша </a:t>
            </a:r>
            <a:r>
              <a:rPr lang="ru-RU" altLang="ru-RU" dirty="0"/>
              <a:t>задача – как можно </a:t>
            </a:r>
            <a:r>
              <a:rPr lang="ru-RU" altLang="ru-RU" dirty="0" smtClean="0"/>
              <a:t>дольше продержаться </a:t>
            </a:r>
            <a:r>
              <a:rPr lang="ru-RU" altLang="ru-RU" dirty="0"/>
              <a:t>до прихода помощи. </a:t>
            </a:r>
            <a:endParaRPr lang="ru-RU" altLang="ru-RU" dirty="0" smtClean="0"/>
          </a:p>
          <a:p>
            <a:pPr algn="ctr">
              <a:buFontTx/>
              <a:buNone/>
            </a:pPr>
            <a:r>
              <a:rPr lang="ru-RU" altLang="ru-RU" dirty="0" smtClean="0"/>
              <a:t>Не </a:t>
            </a:r>
            <a:r>
              <a:rPr lang="ru-RU" altLang="ru-RU" dirty="0"/>
              <a:t>сомневайтесь – вас обязательно найдут! </a:t>
            </a:r>
            <a:endParaRPr lang="en-US" altLang="ru-RU" dirty="0"/>
          </a:p>
        </p:txBody>
      </p:sp>
      <p:pic>
        <p:nvPicPr>
          <p:cNvPr id="19458" name="Picture 2" descr="http://www.proza.ru/pics/2009/09/29/45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38" y="260648"/>
            <a:ext cx="4167485" cy="31256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57108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547664" y="274638"/>
            <a:ext cx="7139136" cy="1143000"/>
          </a:xfrm>
        </p:spPr>
        <p:txBody>
          <a:bodyPr>
            <a:normAutofit fontScale="90000"/>
          </a:bodyPr>
          <a:lstStyle/>
          <a:p>
            <a:r>
              <a:rPr lang="ru-RU" altLang="ru-RU" sz="3200" b="1" dirty="0"/>
              <a:t>С целью недопущения пожаров в природной среде запрещается:</a:t>
            </a:r>
            <a:r>
              <a:rPr lang="ru-RU" altLang="ru-RU" sz="4000" dirty="0"/>
              <a:t> 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2051720" y="1412776"/>
            <a:ext cx="6840760" cy="5256584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Бросать в лесу горящие спички, окурки, тлеющие тряпки.</a:t>
            </a:r>
          </a:p>
          <a:p>
            <a:pPr>
              <a:lnSpc>
                <a:spcPct val="80000"/>
              </a:lnSpc>
            </a:pP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Разводить костер в густых зарослях и хвойном молодняке, под низко свисающими кронами деревьев, рядом со складами древесины, торфа, в непосредственной близости от созревших </a:t>
            </a:r>
            <a:r>
              <a:rPr lang="ru-RU" alt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сельхозкультур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80000"/>
              </a:lnSpc>
            </a:pP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Оставлять в лесу </a:t>
            </a:r>
            <a:r>
              <a:rPr lang="ru-RU" alt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самовозгораемый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материал: тряпку и ветошь, пропитанные маслом, бензином, стеклянную посуду, которая в солнечную погоду может сфокусировать солнечный луч и воспламенить сухую растительность.</a:t>
            </a:r>
          </a:p>
          <a:p>
            <a:pPr>
              <a:lnSpc>
                <a:spcPct val="80000"/>
              </a:lnSpc>
            </a:pP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Выжигать сухую траву на лесных полянах, в садах, на полях, под деревьями.</a:t>
            </a:r>
          </a:p>
          <a:p>
            <a:pPr>
              <a:lnSpc>
                <a:spcPct val="80000"/>
              </a:lnSpc>
            </a:pP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Поджигать камыш.</a:t>
            </a:r>
          </a:p>
          <a:p>
            <a:pPr>
              <a:lnSpc>
                <a:spcPct val="80000"/>
              </a:lnSpc>
            </a:pP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Разводить костер в ветреную погоду и оставлять его без присмотра.</a:t>
            </a:r>
          </a:p>
          <a:p>
            <a:pPr>
              <a:lnSpc>
                <a:spcPct val="80000"/>
              </a:lnSpc>
            </a:pP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Оставлять костер горящим после покидания стоянки.</a:t>
            </a:r>
          </a:p>
          <a:p>
            <a:pPr>
              <a:lnSpc>
                <a:spcPct val="80000"/>
              </a:lnSpc>
            </a:pPr>
            <a:endParaRPr lang="ru-RU" alt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 descr="http://www.prvadm.ru/uploads/posts/2015-09/1441874478_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473" y="1268760"/>
            <a:ext cx="7836159" cy="52208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202462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907704" y="419100"/>
            <a:ext cx="6550496" cy="561975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4000" i="0" dirty="0"/>
              <a:t>Безопасность при грозе</a:t>
            </a:r>
            <a:br>
              <a:rPr lang="ru-RU" altLang="ru-RU" sz="4000" i="0" dirty="0"/>
            </a:br>
            <a:endParaRPr lang="ru-RU" altLang="ru-RU" sz="4000" i="0" dirty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899592" y="3429000"/>
            <a:ext cx="7920880" cy="3240360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– Для уменьшения вероятности поражения молнией тело человека должно иметь как можно меньший контакт с землей. Наиболее безопасной позой считается следующая: присесть, ступни поставить вместе, опустить голову и грудь на колени и предплечья, руками обхватить колени.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– Можно сесть или встать на изоляционный материал: бревно, доску, камень, палатку, спальный мешок, рюкзак.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– Не располагайтесь во время грозы рядом с железнодорожным полотном, у водоема, у высотного объекта без молниеотвода.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– Не касайтесь головой, спиной или другими частями тела поверхности скал, стволов деревьев, металлических конструкций</a:t>
            </a:r>
            <a:r>
              <a:rPr lang="ru-RU" alt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2" descr="http://chumakov.hol.es/Images/lightnin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548680"/>
            <a:ext cx="4415246" cy="29523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27905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648" y="260648"/>
            <a:ext cx="6694512" cy="936104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4000" i="0" dirty="0" smtClean="0"/>
              <a:t/>
            </a:r>
            <a:br>
              <a:rPr lang="ru-RU" altLang="ru-RU" sz="4000" i="0" dirty="0" smtClean="0"/>
            </a:br>
            <a:r>
              <a:rPr lang="ru-RU" altLang="ru-RU" sz="4000" b="1" i="0" dirty="0" smtClean="0"/>
              <a:t>Безопасность </a:t>
            </a:r>
            <a:r>
              <a:rPr lang="ru-RU" altLang="ru-RU" sz="4000" b="1" i="0" dirty="0"/>
              <a:t>при грозе</a:t>
            </a:r>
            <a:r>
              <a:rPr lang="ru-RU" altLang="ru-RU" sz="4000" i="0" dirty="0"/>
              <a:t/>
            </a:r>
            <a:br>
              <a:rPr lang="ru-RU" altLang="ru-RU" sz="4000" i="0" dirty="0"/>
            </a:br>
            <a:endParaRPr lang="ru-RU" altLang="ru-RU" sz="4000" i="0" dirty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1259632" y="1268760"/>
            <a:ext cx="4608984" cy="5112420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ru-RU" alt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 В зоне относительной безопасности займите сухое место на расстоянии 1,5–2 метра от высоких объектов: дерево, скала, опора ЛЭП</a:t>
            </a:r>
            <a:r>
              <a:rPr lang="ru-RU" alt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80000"/>
              </a:lnSpc>
              <a:buFontTx/>
              <a:buNone/>
            </a:pPr>
            <a:endParaRPr lang="ru-RU" alt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– Не находитесь рядом с включенными электроприборами, проводкой, металлическими предметами, не касайтесь их руками</a:t>
            </a:r>
            <a:r>
              <a:rPr lang="ru-RU" alt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80000"/>
              </a:lnSpc>
              <a:buFontTx/>
              <a:buNone/>
            </a:pPr>
            <a:endParaRPr lang="ru-RU" alt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ru-RU" alt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 Отключите 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мобильный телефон, снимите с себя металлические предметы</a:t>
            </a:r>
            <a:r>
              <a:rPr lang="ru-RU" alt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lnSpc>
                <a:spcPct val="80000"/>
              </a:lnSpc>
              <a:buNone/>
            </a:pPr>
            <a:endParaRPr lang="ru-RU" alt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– Обойдите участок земли, куда попала молния, или переждите несколько минут, когда электричество рассеется.</a:t>
            </a:r>
          </a:p>
        </p:txBody>
      </p:sp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268760"/>
            <a:ext cx="2592512" cy="46805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497724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274638"/>
            <a:ext cx="6923112" cy="3730426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Уважаемые родители, помните, что в летнее время именно Вы отвечаете за здоровье, жизнь и безопасность Ваших детей, независимо от того находитесь ли Вы рядом с ними или нет!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4437112"/>
            <a:ext cx="8229600" cy="18330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 smtClean="0"/>
              <a:t>Эти правила предназначены для изучения. </a:t>
            </a:r>
          </a:p>
          <a:p>
            <a:pPr marL="0" indent="0" algn="ctr">
              <a:buNone/>
            </a:pPr>
            <a:r>
              <a:rPr lang="ru-RU" b="1" dirty="0" smtClean="0"/>
              <a:t>Мы напоминаем ВАМ о том, о чём стоит поговорить с детьми, учитывая их возраст!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39503069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851995"/>
            <a:ext cx="8305800" cy="1630362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Где бы Вы не отдыхали не стоит забывать о правилах безопасности </a:t>
            </a:r>
            <a:b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 дорогах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5" name="Picture 3" descr="C:\Users\USER\Desktop\751f99c9a6c8fce06042fb0473045ad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60648"/>
            <a:ext cx="6705600" cy="42862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212252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1547664" y="188640"/>
            <a:ext cx="7368480" cy="685801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НАПОМИНАЕМ, ЧТО</a:t>
            </a:r>
            <a:endParaRPr lang="ru-RU" alt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3707904" y="981075"/>
            <a:ext cx="5283696" cy="5616575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ru-RU" alt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alt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alt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Нельзя выезжать </a:t>
            </a:r>
            <a:r>
              <a:rPr lang="ru-RU" alt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улицы и дороги на роликовых коньках, велосипеде, </a:t>
            </a:r>
            <a:r>
              <a:rPr lang="ru-RU" alt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самокате.</a:t>
            </a:r>
            <a:endParaRPr lang="ru-RU" altLang="ru-RU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ru-RU" alt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alt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alt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Нельзя играть </a:t>
            </a:r>
            <a:r>
              <a:rPr lang="ru-RU" alt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alt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игры </a:t>
            </a:r>
            <a:r>
              <a:rPr lang="ru-RU" alt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рядом с проезжей частью. Для игр есть двор, детская площадка или стадион</a:t>
            </a:r>
            <a:r>
              <a:rPr lang="ru-RU" alt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alt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alt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alt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Иди по тротуару только с правой стороны. Если их нет, иди по левому краю дороги, навстречу движению транспорта</a:t>
            </a:r>
            <a:r>
              <a:rPr lang="ru-RU" alt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ru-RU" alt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alt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alt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Бежать по </a:t>
            </a:r>
            <a:r>
              <a:rPr lang="ru-RU" alt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дороге нельзя.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alt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ru-RU" alt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Переходя дорогу очень важно быть предельно внимательным</a:t>
            </a:r>
          </a:p>
          <a:p>
            <a:pPr>
              <a:lnSpc>
                <a:spcPct val="80000"/>
              </a:lnSpc>
              <a:buFontTx/>
              <a:buNone/>
            </a:pPr>
            <a:endParaRPr lang="ru-RU" alt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alt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 переходом проезжей части надо убирать телефоны, гаджеты и снимать капюшоны!</a:t>
            </a:r>
            <a:endParaRPr lang="ru-RU" alt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USER\Desktop\48777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008" y="973372"/>
            <a:ext cx="2374935" cy="1591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008" y="2812927"/>
            <a:ext cx="2386432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esktop\3432739_80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008" y="4797152"/>
            <a:ext cx="2386432" cy="1784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983931" y="973372"/>
            <a:ext cx="2346012" cy="159153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034" y="2785518"/>
            <a:ext cx="2140384" cy="1657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008" y="4783807"/>
            <a:ext cx="2189163" cy="1695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2" name="Прямая соединительная линия 11"/>
          <p:cNvCxnSpPr/>
          <p:nvPr/>
        </p:nvCxnSpPr>
        <p:spPr>
          <a:xfrm flipV="1">
            <a:off x="1181200" y="4931456"/>
            <a:ext cx="2160240" cy="140015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983931" y="973372"/>
            <a:ext cx="2346012" cy="159153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983931" y="2812927"/>
            <a:ext cx="2346012" cy="165618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238185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3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3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188640"/>
            <a:ext cx="7704856" cy="1228998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ВАЖНО не забыть о правилах безопасного поведения в жилой зоне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USER\Desktop\povedenie-na-ulice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12776"/>
            <a:ext cx="8280920" cy="5245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750855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3380" y="188640"/>
            <a:ext cx="6851103" cy="922114"/>
          </a:xfrm>
        </p:spPr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Наши действия</a:t>
            </a: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67544" y="1196752"/>
            <a:ext cx="4038600" cy="496855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В вашей записной книжке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должны быть телефоны воспитателей (учителей), друзей и родителей друзей вашего ребенка. </a:t>
            </a:r>
            <a:endParaRPr lang="ru-RU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Составьте список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волонтерских организаций, которые занимаются поиском детей в вашем городе. В отличие от милиции, волонтеры способны организовать поиски сразу после вашего звонка. Найдите телефон Бюро регистрации несчастных случаев. Это подразделение специально создано для оперативного сбора информации по городу и ответа гражданам, разыскивающим своих пропавших родственников. Потратьте пару минут, чтобы обзвонить эти номера заранее и проверьте, активны ли они или нет.</a:t>
            </a:r>
            <a:b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. Поиграйте в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квест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: поговорите с ребенком, что он будет делать, если потеряется в городе. Из ответов вы сможете понять, насколько ребенок готов к критической ситуации. Спросите его, знает ли он что делать, если вы разминетесь в транспорте? Как нужно действовать, если ребенка на улице постараются увести насильно? Постарайтесь взамен односложных советов, как поступать в той или иной ситуации, объяснить ребенку, почему именно так следует поступать. Если ребенок совсем маленький, ситуацию можно разыграть на основе сказки. </a:t>
            </a:r>
          </a:p>
          <a:p>
            <a:pPr marL="0" indent="0">
              <a:buNone/>
            </a:pP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1288743"/>
            <a:ext cx="8208912" cy="156966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Самое простое правило взрослые помнят еще с детства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"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Стой, где стоишь". Ему же необходимо научить и ребенка. Так вам будет проще найти друг друга, если вы разминетесь в магазине или музее. 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2996952"/>
            <a:ext cx="8208912" cy="1631216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Потерявшись, дети очень сильно боятся, что вы будете кричать на них. Поэтому ребенок может очень легко забыть, что ему нужно делать в сложной ситуации. Когда вы будете учить ребенка, как ему поступать, постоянно делайте упор на то, что вы ни в коем случае не будете его ругать. 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23528" y="4797152"/>
            <a:ext cx="8208912" cy="1938992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Если к ребёнку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подходит незнакомый человек и пытается его куда-то увести,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он должен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очень громко повторять следующие слова: «Ты чужой, я тебя не знаю! Это не мой папа (Это не моя мама)! Помогите!». Только в этом случае ребенок привлечет к себе внимание прохожих (в противном случае, посторонние люди все спишут на семейную сцену). 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433380" y="1473165"/>
            <a:ext cx="6696743" cy="5262979"/>
          </a:xfrm>
          <a:prstGeom prst="rect">
            <a:avLst/>
          </a:prstGeom>
          <a:solidFill>
            <a:srgbClr val="FFFF00"/>
          </a:solidFill>
          <a:ln w="5715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Когда вы доехали до нужного вам места (будь то магазин, музей и т.д.), осмотритесь и обозначьте ребенку место, где вы встретитесь, если разойдетесь. </a:t>
            </a: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Сфотографируйте ребенка на телефон перед выходом из дома. По снимку прохожие скорее его вспомнят и помогут быстро его найти. </a:t>
            </a: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b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/>
              <a:t>Когда вы нашли друг друга, </a:t>
            </a:r>
            <a:r>
              <a:rPr lang="ru-RU" sz="2400" b="1" dirty="0" smtClean="0"/>
              <a:t>ни </a:t>
            </a:r>
            <a:r>
              <a:rPr lang="ru-RU" sz="2400" b="1" dirty="0"/>
              <a:t>в коем случае не ругайте его. Возможно, пока он проводил время, изучая игрушки, он даже не заметил собственной пропажи. 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146392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1907704" y="188641"/>
            <a:ext cx="6550496" cy="720080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4000" b="1" i="0" dirty="0" smtClean="0"/>
              <a:t/>
            </a:r>
            <a:br>
              <a:rPr lang="ru-RU" altLang="ru-RU" sz="4000" b="1" i="0" dirty="0" smtClean="0"/>
            </a:br>
            <a:r>
              <a:rPr lang="ru-RU" altLang="ru-RU" sz="4000" b="1" i="0" dirty="0" smtClean="0"/>
              <a:t>Электробезопасность</a:t>
            </a:r>
            <a:r>
              <a:rPr lang="ru-RU" altLang="ru-RU" sz="4000" b="1" dirty="0"/>
              <a:t/>
            </a:r>
            <a:br>
              <a:rPr lang="ru-RU" altLang="ru-RU" sz="4000" b="1" dirty="0"/>
            </a:br>
            <a:endParaRPr lang="ru-RU" altLang="ru-RU" sz="4000" b="1" dirty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4139952" y="980728"/>
            <a:ext cx="4679776" cy="5616575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– Не оставляйте без присмотра включенные электроприборы.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– Не допускайте игр с включенными электроприборами.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– Не пользуйтесь мокрыми и неисправными электроприборами.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– Не берите в руки электроприборы, стоя босыми ногами на полу.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– Не используйте поломанную вилку и розетку.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– Не втыкайте в розетку посторонние предметы: гвозди, ножницы, спицы, провода.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– Не занимайтесь ремонтом электрооборудования и приборов. Об их поломке сообщите родителям. Эту работу должен выполнять специалист.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– Не вытаскивайте вилку из штепсельной розетки, дергая за питающий электропровод</a:t>
            </a:r>
            <a:r>
              <a:rPr lang="ru-RU" alt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50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988840"/>
            <a:ext cx="2808287" cy="34385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4749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1835696" y="188641"/>
            <a:ext cx="6622504" cy="720080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4000" b="1" i="0" dirty="0" smtClean="0"/>
              <a:t/>
            </a:r>
            <a:br>
              <a:rPr lang="ru-RU" altLang="ru-RU" sz="4000" b="1" i="0" dirty="0" smtClean="0"/>
            </a:br>
            <a:r>
              <a:rPr lang="ru-RU" altLang="ru-RU" sz="4000" b="1" i="0" dirty="0" smtClean="0"/>
              <a:t>Электробезопасность</a:t>
            </a:r>
            <a:r>
              <a:rPr lang="ru-RU" altLang="ru-RU" sz="4000" b="1" dirty="0"/>
              <a:t/>
            </a:r>
            <a:br>
              <a:rPr lang="ru-RU" altLang="ru-RU" sz="4000" b="1" dirty="0"/>
            </a:br>
            <a:endParaRPr lang="ru-RU" altLang="ru-RU" sz="4000" b="1" dirty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3491880" y="980728"/>
            <a:ext cx="5400600" cy="5616575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ru-RU" alt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 Не подходите к торчащим, лежащим на земле, висящим электропроводам.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– Не перемещайте электроприборы и не производите их влажную уборку, не отключив от электросети.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– В случае возгорания электроприбора его следует обесточить и накрыть плотной тканью для прекращения доступа кислорода в зону горения. Нельзя тушить водой горящие электроприборы, которые находятся под напряжением. Если пожар не удалось потушить, то необходимо немедленно вызвать пожарных.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– Не судите об отсутствии электрического тока по тому, что не включаются бытовые электроприборы или не горит лампочка.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– Не допускайте халатности и небрежности при обращении с электричеством.</a:t>
            </a:r>
          </a:p>
        </p:txBody>
      </p:sp>
      <p:pic>
        <p:nvPicPr>
          <p:cNvPr id="2" name="Picture 2" descr="http://timesofscotland.com/images/561deeb7238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945641"/>
            <a:ext cx="3028950" cy="30289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Прямая соединительная линия 4"/>
          <p:cNvCxnSpPr/>
          <p:nvPr/>
        </p:nvCxnSpPr>
        <p:spPr>
          <a:xfrm flipV="1">
            <a:off x="683568" y="1981229"/>
            <a:ext cx="2778060" cy="288793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683568" y="2060848"/>
            <a:ext cx="2778060" cy="280831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66064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116632"/>
            <a:ext cx="6851103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Летние виды спорта и занятия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3429000"/>
            <a:ext cx="4038600" cy="3312368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Экипировка</a:t>
            </a:r>
          </a:p>
          <a:p>
            <a:pPr fontAlgn="base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наколенники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налокотники и защита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запястий, шлем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b="1" u="sng" dirty="0" smtClean="0">
                <a:hlinkClick r:id="rId2" tooltip="Как правильно выбрать роликовые коньки"/>
              </a:rPr>
              <a:t>правильно </a:t>
            </a:r>
            <a:r>
              <a:rPr lang="ru-RU" b="1" u="sng" dirty="0">
                <a:hlinkClick r:id="rId2" tooltip="Как правильно выбрать роликовые коньки"/>
              </a:rPr>
              <a:t>подобранные ролики</a:t>
            </a:r>
            <a:r>
              <a:rPr lang="ru-RU" b="1" dirty="0">
                <a:solidFill>
                  <a:srgbClr val="FF0000"/>
                </a:solidFill>
              </a:rPr>
              <a:t> </a:t>
            </a:r>
            <a:r>
              <a:rPr lang="ru-RU" dirty="0"/>
              <a:t>уберегут </a:t>
            </a:r>
            <a:r>
              <a:rPr lang="ru-RU" dirty="0" smtClean="0"/>
              <a:t>Ваших детей от </a:t>
            </a:r>
            <a:r>
              <a:rPr lang="ru-RU" dirty="0"/>
              <a:t>большинства падений и травм</a:t>
            </a:r>
            <a:r>
              <a:rPr lang="ru-RU" dirty="0" smtClean="0"/>
              <a:t>.</a:t>
            </a:r>
          </a:p>
          <a:p>
            <a:pPr marL="0" indent="0" algn="ctr" fontAlgn="base">
              <a:buNone/>
            </a:pPr>
            <a:r>
              <a:rPr lang="ru-RU" sz="3600" b="1" dirty="0" smtClean="0">
                <a:solidFill>
                  <a:srgbClr val="FF0000"/>
                </a:solidFill>
              </a:rPr>
              <a:t>Падать </a:t>
            </a:r>
            <a:r>
              <a:rPr lang="ru-RU" sz="3600" b="1" dirty="0">
                <a:solidFill>
                  <a:srgbClr val="FF0000"/>
                </a:solidFill>
              </a:rPr>
              <a:t>нужно только </a:t>
            </a:r>
            <a:r>
              <a:rPr lang="ru-RU" sz="3600" b="1" dirty="0" smtClean="0">
                <a:solidFill>
                  <a:srgbClr val="FF0000"/>
                </a:solidFill>
              </a:rPr>
              <a:t>вперед!</a:t>
            </a:r>
            <a:endParaRPr lang="ru-RU" sz="3600" b="1" dirty="0">
              <a:solidFill>
                <a:srgbClr val="FF0000"/>
              </a:solidFill>
            </a:endParaRP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3899923"/>
            <a:ext cx="4038600" cy="2226240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Экипировка</a:t>
            </a:r>
          </a:p>
          <a:p>
            <a:pPr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наколенники, налокотники и защита запястий, шлем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ctr" fontAlgn="base">
              <a:buNone/>
            </a:pPr>
            <a:endParaRPr lang="ru-RU" b="1" u="sng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fontAlgn="base">
              <a:buNone/>
            </a:pPr>
            <a:r>
              <a:rPr lang="ru-RU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 </a:t>
            </a:r>
            <a:r>
              <a:rPr lang="ru-RU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эксплуатацией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убедитесь что все соединения надежно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закреплены!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124744"/>
            <a:ext cx="3096344" cy="2332182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124744"/>
            <a:ext cx="2448272" cy="2775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80377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21382"/>
            <a:ext cx="6851103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Летние виды спорта и занятия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67544" y="4941168"/>
            <a:ext cx="4038600" cy="1560076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alt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Cambria Math" pitchFamily="18" charset="0"/>
                <a:cs typeface="Times New Roman" panose="02020603050405020304" pitchFamily="18" charset="0"/>
              </a:rPr>
              <a:t>Возраст управления </a:t>
            </a:r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ea typeface="Cambria Math" pitchFamily="18" charset="0"/>
                <a:cs typeface="Times New Roman" panose="02020603050405020304" pitchFamily="18" charset="0"/>
              </a:rPr>
              <a:t>на общественных дорогах велосипедом должен составлять </a:t>
            </a:r>
            <a:r>
              <a:rPr lang="ru-RU" altLang="ru-RU" b="1" u="sng" dirty="0">
                <a:solidFill>
                  <a:srgbClr val="002060"/>
                </a:solidFill>
                <a:latin typeface="Times New Roman" panose="02020603050405020304" pitchFamily="18" charset="0"/>
                <a:ea typeface="Cambria Math" pitchFamily="18" charset="0"/>
                <a:cs typeface="Times New Roman" panose="02020603050405020304" pitchFamily="18" charset="0"/>
              </a:rPr>
              <a:t>14 полных лет.</a:t>
            </a:r>
          </a:p>
          <a:p>
            <a:pPr marL="0" indent="0" algn="ctr">
              <a:buNone/>
            </a:pP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16016" y="4941168"/>
            <a:ext cx="4038600" cy="1401019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ea typeface="Cambria Math" pitchFamily="18" charset="0"/>
                <a:cs typeface="Times New Roman" panose="02020603050405020304" pitchFamily="18" charset="0"/>
              </a:rPr>
              <a:t>Дети до 12 лет могут также ездить на велосипеде </a:t>
            </a:r>
            <a:r>
              <a:rPr lang="ru-RU" alt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Cambria Math" pitchFamily="18" charset="0"/>
                <a:cs typeface="Times New Roman" panose="02020603050405020304" pitchFamily="18" charset="0"/>
              </a:rPr>
              <a:t>по тротуару</a:t>
            </a:r>
            <a:r>
              <a:rPr lang="ru-RU" alt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Cambria Math" pitchFamily="18" charset="0"/>
                <a:cs typeface="Times New Roman" panose="02020603050405020304" pitchFamily="18" charset="0"/>
              </a:rPr>
              <a:t>.</a:t>
            </a:r>
            <a:endParaRPr lang="ru-RU" altLang="ru-RU" dirty="0">
              <a:solidFill>
                <a:srgbClr val="002060"/>
              </a:solidFill>
              <a:latin typeface="Times New Roman" panose="02020603050405020304" pitchFamily="18" charset="0"/>
              <a:ea typeface="Cambria Math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052736"/>
            <a:ext cx="6552728" cy="37444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050202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814387" y="188639"/>
            <a:ext cx="8329613" cy="1152797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4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mbria Math" pitchFamily="18" charset="0"/>
                <a:cs typeface="Times New Roman" panose="02020603050405020304" pitchFamily="18" charset="0"/>
              </a:rPr>
              <a:t>Сигналы велосипедиста </a:t>
            </a:r>
            <a:r>
              <a:rPr lang="en-US" altLang="ru-RU" sz="4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mbria Math" pitchFamily="18" charset="0"/>
                <a:cs typeface="Times New Roman" panose="02020603050405020304" pitchFamily="18" charset="0"/>
              </a:rPr>
              <a:t/>
            </a:r>
            <a:br>
              <a:rPr lang="en-US" altLang="ru-RU" sz="4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mbria Math" pitchFamily="18" charset="0"/>
                <a:cs typeface="Times New Roman" panose="02020603050405020304" pitchFamily="18" charset="0"/>
              </a:rPr>
            </a:br>
            <a:r>
              <a:rPr lang="ru-RU" altLang="ru-RU" sz="4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mbria Math" pitchFamily="18" charset="0"/>
                <a:cs typeface="Times New Roman" panose="02020603050405020304" pitchFamily="18" charset="0"/>
              </a:rPr>
              <a:t>на дороге</a:t>
            </a:r>
            <a:endParaRPr lang="ru-RU" altLang="ru-RU" sz="4400" dirty="0" smtClean="0">
              <a:solidFill>
                <a:srgbClr val="C00000"/>
              </a:solidFill>
              <a:latin typeface="Times New Roman" panose="02020603050405020304" pitchFamily="18" charset="0"/>
              <a:ea typeface="Cambria Math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619672" y="1341437"/>
            <a:ext cx="7129463" cy="255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 typeface="Wingdings" pitchFamily="2" charset="2"/>
              <a:buChar char="v"/>
            </a:pPr>
            <a:r>
              <a:rPr lang="ru-RU" alt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 Math" pitchFamily="18" charset="0"/>
                <a:cs typeface="Times New Roman" panose="02020603050405020304" pitchFamily="18" charset="0"/>
              </a:rPr>
              <a:t>При проезде перекрестков нужно быть особенно внимательным. </a:t>
            </a:r>
          </a:p>
          <a:p>
            <a:pPr eaLnBrk="1" hangingPunct="1">
              <a:buFont typeface="Wingdings" pitchFamily="2" charset="2"/>
              <a:buChar char="v"/>
            </a:pPr>
            <a:endParaRPr lang="ru-RU" altLang="ru-RU" sz="2000" dirty="0">
              <a:solidFill>
                <a:srgbClr val="002060"/>
              </a:solidFill>
              <a:latin typeface="Times New Roman" panose="02020603050405020304" pitchFamily="18" charset="0"/>
              <a:ea typeface="Cambria Math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itchFamily="2" charset="2"/>
              <a:buChar char="v"/>
            </a:pPr>
            <a:r>
              <a:rPr lang="ru-RU" alt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 Math" pitchFamily="18" charset="0"/>
                <a:cs typeface="Times New Roman" panose="02020603050405020304" pitchFamily="18" charset="0"/>
              </a:rPr>
              <a:t>Для велосипедистов действуют те же правила проезда перекрестков, что и для автомобилистов. </a:t>
            </a:r>
          </a:p>
          <a:p>
            <a:pPr eaLnBrk="1" hangingPunct="1">
              <a:buFont typeface="Wingdings" pitchFamily="2" charset="2"/>
              <a:buChar char="v"/>
            </a:pPr>
            <a:endParaRPr lang="ru-RU" altLang="ru-RU" sz="2000" dirty="0">
              <a:solidFill>
                <a:srgbClr val="002060"/>
              </a:solidFill>
              <a:latin typeface="Times New Roman" panose="02020603050405020304" pitchFamily="18" charset="0"/>
              <a:ea typeface="Cambria Math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itchFamily="2" charset="2"/>
              <a:buChar char="v"/>
            </a:pPr>
            <a:r>
              <a:rPr lang="ru-RU" alt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mbria Math" pitchFamily="18" charset="0"/>
                <a:cs typeface="Times New Roman" panose="02020603050405020304" pitchFamily="18" charset="0"/>
              </a:rPr>
              <a:t>Не забывайте показать рукой направление поворота перед тем, как повернуть. </a:t>
            </a:r>
          </a:p>
        </p:txBody>
      </p:sp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3914773"/>
            <a:ext cx="6480720" cy="25473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927499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30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188640"/>
            <a:ext cx="7200800" cy="115212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Нужны ли права для управления скутером?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988840"/>
            <a:ext cx="3528596" cy="35283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4993" y="1484784"/>
            <a:ext cx="5040560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овый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пункт Федерального закона </a:t>
            </a:r>
            <a:endParaRPr lang="ru-RU" sz="20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безопасности дорожного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движения»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 устанавливаются следующие категории и входящие в них подкатегории транспортных средств, на управление которыми предоставляется специальное право (далее - право на управление транспортными средствами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): категория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"M" - мопеды и легкие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квадрициклы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smtClean="0"/>
              <a:t>	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Поскольку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мопед (скутер) в соответствии с пунктом 1.2 ПДД является механическим транспортным средством, его водитель </a:t>
            </a:r>
            <a:r>
              <a:rPr lang="ru-RU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обязан иметь при себе водительского удостоверения (пункт 2.1 ПДД</a:t>
            </a:r>
            <a:r>
              <a:rPr lang="ru-RU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)!!!!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67965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Прямоугольник 1"/>
          <p:cNvSpPr>
            <a:spLocks noChangeArrowheads="1"/>
          </p:cNvSpPr>
          <p:nvPr/>
        </p:nvSpPr>
        <p:spPr bwMode="auto">
          <a:xfrm>
            <a:off x="1979712" y="609600"/>
            <a:ext cx="6324600" cy="3108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2800" b="1" i="1" dirty="0">
                <a:solidFill>
                  <a:srgbClr val="3333CC"/>
                </a:solidFill>
                <a:latin typeface="Times New Roman" pitchFamily="18" charset="0"/>
              </a:rPr>
              <a:t>Скоро лето! Все очень ждут этой поры: можно играть, загорать, купаться. Но нужно еще и обязательно соблюдать осторожность, особенно если </a:t>
            </a:r>
            <a:r>
              <a:rPr lang="ru-RU" altLang="ru-RU" sz="2800" b="1" i="1" dirty="0" smtClean="0">
                <a:solidFill>
                  <a:srgbClr val="3333CC"/>
                </a:solidFill>
                <a:latin typeface="Times New Roman" pitchFamily="18" charset="0"/>
              </a:rPr>
              <a:t>Вы находитесь </a:t>
            </a:r>
            <a:r>
              <a:rPr lang="ru-RU" altLang="ru-RU" sz="2800" b="1" i="1" dirty="0">
                <a:solidFill>
                  <a:srgbClr val="3333CC"/>
                </a:solidFill>
                <a:latin typeface="Times New Roman" pitchFamily="18" charset="0"/>
              </a:rPr>
              <a:t>у воды или играете на воде.</a:t>
            </a:r>
            <a:endParaRPr lang="ru-RU" altLang="ru-RU" sz="2800" dirty="0">
              <a:solidFill>
                <a:srgbClr val="3333CC"/>
              </a:solidFill>
            </a:endParaRPr>
          </a:p>
        </p:txBody>
      </p:sp>
      <p:pic>
        <p:nvPicPr>
          <p:cNvPr id="8196" name="Picture 4" descr="C:\Users\USER\Desktop\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912" y="3861048"/>
            <a:ext cx="3648075" cy="27432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C:\Users\USER\Desktop\i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2196" y="3861049"/>
            <a:ext cx="3657600" cy="274319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18081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274638"/>
            <a:ext cx="6851103" cy="70609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Водителю скутера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539552" y="836712"/>
            <a:ext cx="4041775" cy="63976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ЗАПРЕЩАЕТСЯ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4"/>
          </p:nvPr>
        </p:nvSpPr>
        <p:spPr>
          <a:xfrm>
            <a:off x="251520" y="1628800"/>
            <a:ext cx="5122912" cy="5112568"/>
          </a:xfrm>
        </p:spPr>
        <p:txBody>
          <a:bodyPr>
            <a:noAutofit/>
          </a:bodyPr>
          <a:lstStyle/>
          <a:p>
            <a:pPr lvl="0"/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Ехать со скоростью свыше 50 км/ч.</a:t>
            </a:r>
          </a:p>
          <a:p>
            <a:pPr lvl="0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Движение и выезд на </a:t>
            </a:r>
            <a:r>
              <a:rPr lang="ru-RU" sz="18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дорогу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для скоростного движения автомобилей.</a:t>
            </a:r>
          </a:p>
          <a:p>
            <a:pPr lvl="0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Перевозить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груз, размеры которого будут сильно выступать за габариты скутера, мешать управлению.</a:t>
            </a:r>
          </a:p>
          <a:p>
            <a:pPr lvl="0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Перемещаться по дороге, вблизи которой проложена велосипедная дорожка.</a:t>
            </a:r>
          </a:p>
          <a:p>
            <a:pPr lvl="0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Поворачивать налево или делать разворот на дорогах, на которых более одной полосы в одну сторону.</a:t>
            </a:r>
          </a:p>
          <a:p>
            <a:pPr lvl="0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Транспортировать пассажиров, которым больше 7 лет.</a:t>
            </a:r>
          </a:p>
          <a:p>
            <a:pPr lvl="0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Буксировать мопед.</a:t>
            </a:r>
          </a:p>
          <a:p>
            <a:pPr lvl="0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Протискиваться в пробке между медленно идущими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автомобилями.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Users\USER\Desktop\foto7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4234" y="1556792"/>
            <a:ext cx="3528392" cy="33123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403561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f9fa3b28410e91e08086c75c0904699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34097"/>
            <a:ext cx="4228376" cy="29750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>
          <a:xfrm>
            <a:off x="1907704" y="274638"/>
            <a:ext cx="6779096" cy="1173162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alt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  <a:cs typeface="Cambria Math" pitchFamily="18" charset="0"/>
              </a:rPr>
              <a:t>Катафоты (</a:t>
            </a:r>
            <a:r>
              <a:rPr lang="ru-RU" altLang="ru-RU" sz="4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  <a:cs typeface="Cambria Math" pitchFamily="18" charset="0"/>
              </a:rPr>
              <a:t>фликеры</a:t>
            </a:r>
            <a:r>
              <a:rPr lang="ru-RU" alt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  <a:cs typeface="Cambria Math" pitchFamily="18" charset="0"/>
              </a:rPr>
              <a:t>)</a:t>
            </a:r>
          </a:p>
        </p:txBody>
      </p:sp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342107" y="4797152"/>
            <a:ext cx="8550374" cy="1471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ctr" eaLnBrk="1" hangingPunct="1">
              <a:lnSpc>
                <a:spcPct val="80000"/>
              </a:lnSpc>
            </a:pPr>
            <a:r>
              <a:rPr lang="ru-RU" alt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mbria Math" pitchFamily="18" charset="0"/>
                <a:cs typeface="Times New Roman" panose="02020603050405020304" pitchFamily="18" charset="0"/>
              </a:rPr>
              <a:t>Убедитесь </a:t>
            </a:r>
            <a:r>
              <a:rPr lang="ru-RU" altLang="ru-RU" sz="2800" dirty="0">
                <a:solidFill>
                  <a:srgbClr val="002060"/>
                </a:solidFill>
                <a:latin typeface="Times New Roman" panose="02020603050405020304" pitchFamily="18" charset="0"/>
                <a:ea typeface="Cambria Math" pitchFamily="18" charset="0"/>
                <a:cs typeface="Times New Roman" panose="02020603050405020304" pitchFamily="18" charset="0"/>
              </a:rPr>
              <a:t>в том, что вы заметны на дороге для автомобилистов и других участников движения. 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altLang="ru-RU" sz="2800" dirty="0">
                <a:solidFill>
                  <a:srgbClr val="002060"/>
                </a:solidFill>
                <a:latin typeface="Times New Roman" panose="02020603050405020304" pitchFamily="18" charset="0"/>
                <a:ea typeface="Cambria Math" pitchFamily="18" charset="0"/>
                <a:cs typeface="Times New Roman" panose="02020603050405020304" pitchFamily="18" charset="0"/>
              </a:rPr>
              <a:t>   </a:t>
            </a:r>
            <a:r>
              <a:rPr lang="ru-RU" alt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mbria Math" pitchFamily="18" charset="0"/>
                <a:cs typeface="Times New Roman" panose="02020603050405020304" pitchFamily="18" charset="0"/>
              </a:rPr>
              <a:t>Фара </a:t>
            </a:r>
            <a:r>
              <a:rPr lang="ru-RU" altLang="ru-RU" sz="2800" dirty="0">
                <a:solidFill>
                  <a:srgbClr val="002060"/>
                </a:solidFill>
                <a:latin typeface="Times New Roman" panose="02020603050405020304" pitchFamily="18" charset="0"/>
                <a:ea typeface="Cambria Math" pitchFamily="18" charset="0"/>
                <a:cs typeface="Times New Roman" panose="02020603050405020304" pitchFamily="18" charset="0"/>
              </a:rPr>
              <a:t>и светоотражатели со всех сторон необходимы              при движении в темное время суток. </a:t>
            </a:r>
          </a:p>
        </p:txBody>
      </p:sp>
      <p:pic>
        <p:nvPicPr>
          <p:cNvPr id="1026" name="Picture 2" descr="C:\Users\USER\Desktop\stan_zametne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7405" y="1534097"/>
            <a:ext cx="4245075" cy="297502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21765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/>
      <p:bldP spid="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USER\Desktop\img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764704"/>
            <a:ext cx="7704856" cy="55446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622703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85800" y="762000"/>
            <a:ext cx="4896544" cy="5328592"/>
          </a:xfrm>
        </p:spPr>
        <p:txBody>
          <a:bodyPr>
            <a:normAutofit fontScale="92500"/>
          </a:bodyPr>
          <a:lstStyle/>
          <a:p>
            <a:pPr algn="ctr">
              <a:lnSpc>
                <a:spcPct val="80000"/>
              </a:lnSpc>
              <a:buFontTx/>
              <a:buNone/>
            </a:pPr>
            <a:r>
              <a:rPr lang="ru-RU" alt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Соблюдайте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alt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следующие правила</a:t>
            </a:r>
            <a:r>
              <a:rPr lang="ru-RU" alt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altLang="ru-RU" sz="32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ru-RU" altLang="ru-RU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– </a:t>
            </a: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приближаться к собаке, у которой нет намордника, лучше обойти ее стороной.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alt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Не тревожить собаку во время приема пищи и сна.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alt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alt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прикасаться к чужой собаке, не пытаться брать ее на руки, не кормить</a:t>
            </a:r>
            <a:r>
              <a:rPr lang="ru-RU" alt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alt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63" t="31434"/>
          <a:stretch/>
        </p:blipFill>
        <p:spPr bwMode="auto">
          <a:xfrm>
            <a:off x="6172200" y="2133600"/>
            <a:ext cx="2583445" cy="269572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969698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899592" y="116632"/>
            <a:ext cx="8062665" cy="937964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3600" b="1" i="0" dirty="0" smtClean="0"/>
              <a:t/>
            </a:r>
            <a:br>
              <a:rPr lang="ru-RU" altLang="ru-RU" sz="3600" b="1" i="0" dirty="0" smtClean="0"/>
            </a:br>
            <a:r>
              <a:rPr lang="ru-RU" altLang="ru-RU" sz="4000" b="1" i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Безопасность </a:t>
            </a:r>
            <a:r>
              <a:rPr lang="ru-RU" altLang="ru-RU" sz="4000" b="1" i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altLang="ru-RU" sz="4000" b="1" i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4000" b="1" i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4000" b="1" i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встрече </a:t>
            </a:r>
            <a:r>
              <a:rPr lang="ru-RU" altLang="ru-RU" sz="4000" b="1" i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 собакой</a:t>
            </a:r>
            <a:r>
              <a:rPr lang="ru-RU" altLang="ru-RU" sz="3600" b="1" i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3600" b="1" i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3600" b="1" i="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1043608" y="3501008"/>
            <a:ext cx="7585374" cy="3168352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ru-RU" alt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alt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Не проявлять активных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агрессивных действий по отношению к хозяину собаки.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alt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alt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Никогда не убегать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собаки.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alt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alt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Не замахиваться на собаку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рукой, палкой, другим предметом, не дразнить собаку.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alt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 Не </a:t>
            </a: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трогать щенков.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alt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8. Уступать </a:t>
            </a:r>
            <a:r>
              <a:rPr lang="ru-RU" alt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дорогу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собаке и ее хозяину в узком коридоре, проходе, лифте.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alt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ru-RU" alt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Не смотреть пристально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глаза 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собаке долго, зубы для собаки – признак агрессии.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691680" y="1268760"/>
            <a:ext cx="662473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ru-RU" altLang="ru-RU" b="1" u="sng" dirty="0">
                <a:latin typeface="Arial" panose="020B0604020202020204" pitchFamily="34" charset="0"/>
                <a:cs typeface="Arial" panose="020B0604020202020204" pitchFamily="34" charset="0"/>
              </a:rPr>
              <a:t>1. </a:t>
            </a:r>
            <a:r>
              <a:rPr lang="ru-RU" alt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подходить к собаке сзади,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прикасаться к ней неожиданно.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alt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Не приближаться к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собаке, которая находится на привязи (цепи).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alt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Держаться при неожиданном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появлении собаки уверенно, без страха. Если вы боитесь собаки, то она набросится на вас. Если вы не боитесь ее, то она будет только рычать и скалить зубы. Нужно быть спокойным.</a:t>
            </a:r>
          </a:p>
        </p:txBody>
      </p:sp>
    </p:spTree>
    <p:extLst>
      <p:ext uri="{BB962C8B-B14F-4D97-AF65-F5344CB8AC3E}">
        <p14:creationId xmlns:p14="http://schemas.microsoft.com/office/powerpoint/2010/main" val="29840666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188640"/>
            <a:ext cx="7560840" cy="102376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Чтобы наш ребёнок не потерялся надо:</a:t>
            </a: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997152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Имя, возраст, адрес - это то, что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дети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должны знать. У ребенка во внутреннем кармане одежды всегда должна быть ваша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визитка.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Здесь стоит указать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телефоны родителей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домашний адрес. Если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 ребенка есть медицинские противопоказания, эти данные также стоит внести на визитку. 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Научите ребенка пользоваться сотовым. Для самых маленьких подойдут телефоны с ограниченным числом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кнопок.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Важно: телефон помогает определить местоположение ребёнка.</a:t>
            </a:r>
          </a:p>
        </p:txBody>
      </p:sp>
      <p:pic>
        <p:nvPicPr>
          <p:cNvPr id="3072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364" y="2132856"/>
            <a:ext cx="3960440" cy="45365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1412776"/>
            <a:ext cx="43204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чем стоит подумать заранее </a:t>
            </a:r>
            <a:endParaRPr lang="ru-RU" sz="2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2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чему научить ребенка</a:t>
            </a:r>
          </a:p>
        </p:txBody>
      </p:sp>
    </p:spTree>
    <p:extLst>
      <p:ext uri="{BB962C8B-B14F-4D97-AF65-F5344CB8AC3E}">
        <p14:creationId xmlns:p14="http://schemas.microsoft.com/office/powerpoint/2010/main" val="305200991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ЕСЛИ ВАШ РЕБЕНОК ПОТЕРЯЛСЯ!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1640" y="1484784"/>
            <a:ext cx="7571184" cy="2664296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dirty="0"/>
              <a:t>Дети теряются и такая беда может случиться в любой семье, вне зависимости от уровня благополучия и благосостояния. Очень важно не поддаваться панике, не терять время, а действовать. Лучше 100 раз услышать, что Вы зря кого-то побеспокоили, чем не </a:t>
            </a:r>
            <a:r>
              <a:rPr lang="ru-RU" dirty="0" smtClean="0"/>
              <a:t>успеть.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1933" y="4005064"/>
            <a:ext cx="4038600" cy="25847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30378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4320481" cy="1008112"/>
          </a:xfrm>
        </p:spPr>
        <p:txBody>
          <a:bodyPr>
            <a:normAutofit/>
          </a:bodyPr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Шаг первый: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Вспомните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все, о чем говорил ваш ребенок в последнее время! Зачастую наши дети нам говорят нам почти все, другое дело слышим ли мы их! Соберите родственников, с которыми ваш ребенок общался в последнее время, обзвоните друзей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знакомых.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16016" y="2708920"/>
            <a:ext cx="4038600" cy="3939158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Вспомните и составьте полное описание одежды, вещей, обуви. Найдите самую последнюю  фотографию ребенка и незамедлительно подавайте заявление в ближайшее отделение полиции.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2050" name="Picture 2" descr="C:\Users\USER\Desktop\DETAIL_PICTURE__1497527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59940"/>
            <a:ext cx="3407011" cy="23489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509882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27584" y="2636912"/>
            <a:ext cx="7920880" cy="4032448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ЗНАЙТЕ!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Заявление обязаны принять сразу! </a:t>
            </a:r>
          </a:p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этого при себе необходимо иметь: паспорт, фотографию ребенка, документ, удостоверяющий его личность. Заявление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полицию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написать в двух экземплярах, зарегистрировать оба в канцелярии и после этого один из экземпляров подать в дежурную часть, получив отрывной талон. </a:t>
            </a:r>
          </a:p>
          <a:p>
            <a:pPr marL="0" indent="0" algn="ctr">
              <a:buNone/>
            </a:pPr>
            <a:endParaRPr lang="ru-RU" dirty="0"/>
          </a:p>
        </p:txBody>
      </p:sp>
      <p:pic>
        <p:nvPicPr>
          <p:cNvPr id="3074" name="Picture 2" descr="C:\Users\USER\Desktop\488253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71" r="13210" b="15086"/>
          <a:stretch/>
        </p:blipFill>
        <p:spPr bwMode="auto">
          <a:xfrm>
            <a:off x="1691680" y="188640"/>
            <a:ext cx="5760640" cy="24717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477363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692696"/>
            <a:ext cx="3744416" cy="936104"/>
          </a:xfrm>
        </p:spPr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Шаг второй: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27584" y="1628800"/>
            <a:ext cx="3787502" cy="223224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Собрав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информацию, так же проверьте, не взял ли ребенок из дома деньги, ценности, теплые вещи, документы. 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4852764" y="3068960"/>
            <a:ext cx="3823692" cy="9269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Шаг третий: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бъект 2"/>
          <p:cNvSpPr>
            <a:spLocks noGrp="1"/>
          </p:cNvSpPr>
          <p:nvPr>
            <p:ph sz="half" idx="1"/>
          </p:nvPr>
        </p:nvSpPr>
        <p:spPr>
          <a:xfrm>
            <a:off x="251520" y="4149080"/>
            <a:ext cx="8795320" cy="2520280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обзвонить учреждения (больницы, приюты), где вы сможете получить информацию о том, не поступал ли ваш ребенок в данное учреждение. Периодически связывайтесь со знакомыми и друзьями сына (дочери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со всеми кто так или иначе может знать о его местонахождении. Спрашивайте и записывайте малейшие детали (какое было настроение, что говорил и т.д.) Привлеките к поискам как можно больше людей и родственников.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04664"/>
            <a:ext cx="3854985" cy="25922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655709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8229600" cy="914400"/>
          </a:xfrm>
        </p:spPr>
        <p:txBody>
          <a:bodyPr/>
          <a:lstStyle/>
          <a:p>
            <a:pPr algn="ctr"/>
            <a:r>
              <a:rPr lang="ru-RU" altLang="ru-RU" sz="4000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altLang="ru-RU" sz="4000" smtClean="0">
              <a:solidFill>
                <a:srgbClr val="0070C0"/>
              </a:solidFill>
            </a:endParaRPr>
          </a:p>
        </p:txBody>
      </p:sp>
      <p:sp>
        <p:nvSpPr>
          <p:cNvPr id="7171" name="Объект 2"/>
          <p:cNvSpPr>
            <a:spLocks noGrp="1"/>
          </p:cNvSpPr>
          <p:nvPr>
            <p:ph idx="1"/>
          </p:nvPr>
        </p:nvSpPr>
        <p:spPr>
          <a:xfrm>
            <a:off x="1835696" y="404663"/>
            <a:ext cx="6514728" cy="2362200"/>
          </a:xfrm>
        </p:spPr>
        <p:txBody>
          <a:bodyPr/>
          <a:lstStyle/>
          <a:p>
            <a:pPr marL="0" indent="0" algn="ctr">
              <a:buFont typeface="Wingdings 2" pitchFamily="18" charset="2"/>
              <a:buNone/>
            </a:pPr>
            <a:r>
              <a:rPr lang="ru-RU" altLang="ru-RU" sz="4800" b="1" i="1" dirty="0" smtClean="0">
                <a:solidFill>
                  <a:srgbClr val="0070C0"/>
                </a:solidFill>
                <a:latin typeface="Times New Roman" pitchFamily="18" charset="0"/>
              </a:rPr>
              <a:t>Правила безопасного поведения на водоёмах в летнее время</a:t>
            </a:r>
            <a:endParaRPr lang="ru-RU" altLang="ru-RU" sz="4800" dirty="0" smtClean="0">
              <a:solidFill>
                <a:srgbClr val="0070C0"/>
              </a:solidFill>
            </a:endParaRPr>
          </a:p>
        </p:txBody>
      </p:sp>
      <p:pic>
        <p:nvPicPr>
          <p:cNvPr id="7173" name="Picture 5" descr="C:\Users\USER\Desktop\8f93e4875d3373f86cda9b899fadc2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2743199"/>
            <a:ext cx="6172200" cy="41148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017463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4841837" cy="1143000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Шаг четвертый: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23528" y="1772816"/>
            <a:ext cx="4896544" cy="4824536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у ребенка есть мобильный телефон, номер которого оформлен на вас, запросите у сотового оператора распечатку последних звонков. 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USER\Desktop\family-features-header-mobile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2" t="10306" r="10152"/>
          <a:stretch/>
        </p:blipFill>
        <p:spPr bwMode="auto">
          <a:xfrm>
            <a:off x="5148064" y="1268760"/>
            <a:ext cx="3672408" cy="310018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252299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404664"/>
            <a:ext cx="6048673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ребенок пропал: 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363272" cy="5069160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лесопарковой зоне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не медлите, сразу же обращайтесь в полицию и местное отделение в МЧС. До приезда спасателей проведите первичный осмотр просек, рек, заборов, линий электропередач.</a:t>
            </a:r>
          </a:p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транспорте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ребенок не вышел с вами на нужной остановке или вы разминулись. Сообщите о ребенке дежурному по станции или сотруднику полиции на транспорте. Договоритесь с вашим ребенком, как вы будете действовать, если такое случится, ЗАРАНЕЕ!</a:t>
            </a:r>
          </a:p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общественных местах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немедленно обратитесь к менеджерам, сотрудникам охраны или на стойку информации. Попросите объявить о случившимся по громкой связи.  Требуйте проверять на выходе из здания всех детей, подходящих по д ваше описание. </a:t>
            </a:r>
          </a:p>
          <a:p>
            <a:pPr marL="0" indent="0" algn="ctr">
              <a:buNone/>
            </a:pPr>
            <a:r>
              <a:rPr lang="ru-RU" sz="3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Вызывайте полицию, оставайтесь на месте.</a:t>
            </a:r>
            <a:endParaRPr lang="ru-RU" sz="3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901317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3768" y="260648"/>
            <a:ext cx="5976664" cy="1440160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ПРЕДОТВРАТИТЬ ПРОПАЖУ ДЕТЕЙ И ОБЛЕГЧИТЬ ИХ ПОИСКИ?</a:t>
            </a: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-38372" y="1844824"/>
            <a:ext cx="5976664" cy="4569371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Часто фотографировать ребенка.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Вложить в одежду ребенка визитную карточку с контактами взрослых.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Одевать ребенка в верхнюю яркую одежду.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Напоминать, что он не должен, ни при каких обстоятельствах, уходить с кем то ни было, не сказав об этом вам.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Подключить сервисы мониторинга местонахождения ребенка на мобильных телефонах. </a:t>
            </a:r>
          </a:p>
          <a:p>
            <a:endParaRPr lang="ru-RU" dirty="0"/>
          </a:p>
        </p:txBody>
      </p:sp>
      <p:pic>
        <p:nvPicPr>
          <p:cNvPr id="4" name="Picture 3" descr="C:\Users\USER\Desktop\gps-mayachok-dlya-rebenk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844824"/>
            <a:ext cx="3168352" cy="31683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577323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родитель обязан знать!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1340768"/>
            <a:ext cx="4472086" cy="3672408"/>
          </a:xfrm>
        </p:spPr>
        <p:txBody>
          <a:bodyPr>
            <a:no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Куда идет ваш ребенок.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Кто его сопровождает или с кем он должен встретиться. 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 он должен вернуться.</a:t>
            </a:r>
          </a:p>
          <a:p>
            <a:pPr marL="0" indent="0">
              <a:buNone/>
            </a:pPr>
            <a:endParaRPr lang="ru-RU" sz="3200" dirty="0" smtClean="0"/>
          </a:p>
          <a:p>
            <a:pPr marL="0" indent="0">
              <a:buNone/>
            </a:pP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11746" y="5157192"/>
            <a:ext cx="775457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Hаши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действия – пример для ребенка! Именно их дети копируют до </a:t>
            </a: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мелочей!!!</a:t>
            </a:r>
            <a:endParaRPr lang="ru-RU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USER\Desktop\klass_Depositphotos_19261193_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1907" y="1844824"/>
            <a:ext cx="3744416" cy="289448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145404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Мы уверены, что наши дети знают: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331640" y="1600200"/>
            <a:ext cx="7560840" cy="5257800"/>
          </a:xfrm>
        </p:spPr>
        <p:txBody>
          <a:bodyPr>
            <a:normAutofit fontScale="55000" lnSpcReduction="20000"/>
          </a:bodyPr>
          <a:lstStyle/>
          <a:p>
            <a:r>
              <a:rPr lang="ru-RU" dirty="0" smtClean="0"/>
              <a:t>О том</a:t>
            </a:r>
            <a:r>
              <a:rPr lang="ru-RU" dirty="0"/>
              <a:t>, что можно потеряться отстав от взрослых или друзей, засмотревшись на что-либо или случайно проехав свою остановку. Это не опасно и не страшно, ВАЖНО вовремя обратиться за помощью и следовать несложным правилам.</a:t>
            </a:r>
          </a:p>
          <a:p>
            <a:endParaRPr lang="ru-RU" dirty="0"/>
          </a:p>
          <a:p>
            <a:r>
              <a:rPr lang="ru-RU" dirty="0" err="1"/>
              <a:t>Cвоё</a:t>
            </a:r>
            <a:r>
              <a:rPr lang="ru-RU" dirty="0"/>
              <a:t> имя, фамилию, домашний адрес и телефон. Для малышей удобно сделать подобие визитной карточки с номерами телефонов по которым в любое время можно позвонить. Объясните ребенку в каких случаях и кому показывать эту карточку.</a:t>
            </a:r>
          </a:p>
          <a:p>
            <a:endParaRPr lang="ru-RU" dirty="0"/>
          </a:p>
          <a:p>
            <a:r>
              <a:rPr lang="ru-RU" dirty="0" err="1"/>
              <a:t>Kак</a:t>
            </a:r>
            <a:r>
              <a:rPr lang="ru-RU" dirty="0"/>
              <a:t> правильно переходить дорогу, и что делать в случае затруднений. Проиграйте, гуляя с ребёнком, ситуацию, когда ему </a:t>
            </a:r>
            <a:r>
              <a:rPr lang="ru-RU" dirty="0" err="1"/>
              <a:t>нужнo</a:t>
            </a:r>
            <a:r>
              <a:rPr lang="ru-RU" dirty="0"/>
              <a:t> попросить прохожего о помощи. Практикуйте это до тех пор, пока Вы не будете уверены в том, что ребёнок понимает и не стесняется этой ситуации.</a:t>
            </a:r>
          </a:p>
          <a:p>
            <a:endParaRPr lang="ru-RU" dirty="0"/>
          </a:p>
          <a:p>
            <a:r>
              <a:rPr lang="ru-RU" dirty="0"/>
              <a:t>K кому безопаснее всего обращаться за помощью - полицейский, работник торгового центра, офиса или прохожие с маленькими детьми. Никогда не оставляйте детей до 8 лет на детских площадках, в машине, около магазина и даже во дворе собственного дома без присмотра, даже на пять минут.</a:t>
            </a:r>
          </a:p>
          <a:p>
            <a:endParaRPr lang="ru-RU" dirty="0"/>
          </a:p>
          <a:p>
            <a:r>
              <a:rPr lang="ru-RU" dirty="0"/>
              <a:t>Что делать если вы потеряли друг друга в многолюдных местах. Всегда договаривайтесь о месте встречи, на случай если вы потеряетесь. Будьте уверены, что ребёнок знает и сможет как минимум назвать это место обратившись к кому-нибудь за помощью. Не выпускайте ребёнка из виду, держите за руку, никогда не уходите вперёд даже на несколько шагов.</a:t>
            </a:r>
          </a:p>
        </p:txBody>
      </p:sp>
    </p:spTree>
    <p:extLst>
      <p:ext uri="{BB962C8B-B14F-4D97-AF65-F5344CB8AC3E}">
        <p14:creationId xmlns:p14="http://schemas.microsoft.com/office/powerpoint/2010/main" val="137618379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548680"/>
            <a:ext cx="7056784" cy="868958"/>
          </a:xfrm>
        </p:spPr>
        <p:txBody>
          <a:bodyPr>
            <a:noAutofit/>
          </a:bodyPr>
          <a:lstStyle/>
          <a:p>
            <a:r>
              <a:rPr lang="ru-RU" sz="3600" dirty="0" smtClean="0"/>
              <a:t>Правила безопасности, которые должен знать ваш ребенок: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331640" y="2204864"/>
            <a:ext cx="7571184" cy="4453955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Я БЕРУ С СОБОЙ ДРУГА, когда иду куда-нибудь или играю на улице.</a:t>
            </a:r>
          </a:p>
          <a:p>
            <a:endParaRPr lang="ru-RU" dirty="0"/>
          </a:p>
          <a:p>
            <a:r>
              <a:rPr lang="ru-RU" dirty="0" smtClean="0"/>
              <a:t>Я </a:t>
            </a:r>
            <a:r>
              <a:rPr lang="ru-RU" dirty="0"/>
              <a:t>СНАЧАЛА СПРАШИВАЮ у родителей или у других взрослых, прежде чем идти куда-нибудь, помогать кому-нибудь, принимать что-нибудь от других людей или садиться в машину.</a:t>
            </a:r>
          </a:p>
          <a:p>
            <a:endParaRPr lang="ru-RU" dirty="0"/>
          </a:p>
          <a:p>
            <a:r>
              <a:rPr lang="ru-RU" dirty="0" smtClean="0"/>
              <a:t>Я </a:t>
            </a:r>
            <a:r>
              <a:rPr lang="ru-RU" dirty="0"/>
              <a:t>ГОВОРЮ людям «НЕТ», если они пытаются прикоснуться ко мне или обидеть меня. Вполне НОРМАЛЬНО, что я могу постоять за себя.</a:t>
            </a:r>
          </a:p>
          <a:p>
            <a:endParaRPr lang="ru-RU" dirty="0"/>
          </a:p>
          <a:p>
            <a:r>
              <a:rPr lang="ru-RU" dirty="0" smtClean="0"/>
              <a:t>Я </a:t>
            </a:r>
            <a:r>
              <a:rPr lang="ru-RU" dirty="0"/>
              <a:t>РАССКАЗЫВАЮ взрослым, которым я доверяю, если мне по какой-то причине грустно, страшно или если я чего-то не понимаю.</a:t>
            </a:r>
          </a:p>
        </p:txBody>
      </p:sp>
    </p:spTree>
    <p:extLst>
      <p:ext uri="{BB962C8B-B14F-4D97-AF65-F5344CB8AC3E}">
        <p14:creationId xmlns:p14="http://schemas.microsoft.com/office/powerpoint/2010/main" val="12488869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1547664" y="304800"/>
            <a:ext cx="5996136" cy="990600"/>
          </a:xfrm>
        </p:spPr>
        <p:txBody>
          <a:bodyPr>
            <a:normAutofit/>
          </a:bodyPr>
          <a:lstStyle/>
          <a:p>
            <a:pPr algn="ctr"/>
            <a:r>
              <a:rPr lang="ru-RU" altLang="ru-RU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Помните</a:t>
            </a:r>
            <a:r>
              <a:rPr lang="ru-RU" altLang="ru-RU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1547664" y="1295400"/>
            <a:ext cx="6995120" cy="2016224"/>
          </a:xfrm>
        </p:spPr>
        <p:txBody>
          <a:bodyPr>
            <a:normAutofit/>
          </a:bodyPr>
          <a:lstStyle/>
          <a:p>
            <a:pPr algn="ctr">
              <a:buFontTx/>
              <a:buNone/>
            </a:pPr>
            <a:r>
              <a:rPr lang="ru-RU" altLang="ru-RU" sz="4800" dirty="0">
                <a:solidFill>
                  <a:schemeClr val="accent2"/>
                </a:solidFill>
              </a:rPr>
              <a:t> </a:t>
            </a:r>
            <a:r>
              <a:rPr lang="ru-RU" altLang="ru-RU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Наша </a:t>
            </a:r>
            <a:r>
              <a:rPr lang="ru-RU" altLang="ru-RU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безопасность – </a:t>
            </a:r>
            <a:endParaRPr lang="ru-RU" altLang="ru-RU" sz="48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FontTx/>
              <a:buNone/>
            </a:pPr>
            <a:r>
              <a:rPr lang="ru-RU" altLang="ru-RU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наших </a:t>
            </a:r>
            <a:r>
              <a:rPr lang="ru-RU" altLang="ru-RU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руках.</a:t>
            </a:r>
          </a:p>
        </p:txBody>
      </p:sp>
      <p:pic>
        <p:nvPicPr>
          <p:cNvPr id="1026" name="Picture 2" descr="C:\Users\USER\Desktop\newDollarphotoclub_66224224-768x5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3018723"/>
            <a:ext cx="6480720" cy="34563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14560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pravila1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84"/>
          <a:stretch/>
        </p:blipFill>
        <p:spPr bwMode="auto">
          <a:xfrm>
            <a:off x="107504" y="1"/>
            <a:ext cx="88924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19158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b="1" dirty="0" smtClean="0">
                <a:solidFill>
                  <a:srgbClr val="FF0000"/>
                </a:solidFill>
              </a:rPr>
              <a:t>ВНИМАНИЕ!!!</a:t>
            </a:r>
          </a:p>
        </p:txBody>
      </p:sp>
      <p:pic>
        <p:nvPicPr>
          <p:cNvPr id="60418" name="Picture 2" descr="C:\Users\USER\Desktop\simptomi-teplovogo-udar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263940"/>
            <a:ext cx="8280920" cy="540541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75892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772816"/>
            <a:ext cx="4032448" cy="36724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332656"/>
            <a:ext cx="6851103" cy="850106"/>
          </a:xfrm>
        </p:spPr>
        <p:txBody>
          <a:bodyPr/>
          <a:lstStyle/>
          <a:p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Нахождение на солнце</a:t>
            </a:r>
            <a:endParaRPr lang="ru-RU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323528" y="1340768"/>
            <a:ext cx="4392488" cy="5328592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Избегайте нахождения на солнце с 11.00 до 15.00, когда солнце самое </a:t>
            </a:r>
            <a:r>
              <a:rPr lang="ru-RU" sz="24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активное.</a:t>
            </a:r>
            <a:endParaRPr lang="ru-RU" sz="24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Кроме </a:t>
            </a:r>
            <a:r>
              <a:rPr lang="ru-RU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солнцезащитных средств, не забывайте о панаме, футболке и солнцезащитных </a:t>
            </a:r>
            <a:r>
              <a:rPr lang="ru-RU" sz="24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очках.</a:t>
            </a:r>
          </a:p>
          <a:p>
            <a:r>
              <a:rPr lang="ru-RU" sz="24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забывайте обновлять защиту, особенно после пребывания в воде. Уделяйте особое внимание чувствительным участкам тела: нос, губы, уши, шея.</a:t>
            </a:r>
          </a:p>
        </p:txBody>
      </p:sp>
    </p:spTree>
    <p:extLst>
      <p:ext uri="{BB962C8B-B14F-4D97-AF65-F5344CB8AC3E}">
        <p14:creationId xmlns:p14="http://schemas.microsoft.com/office/powerpoint/2010/main" val="205799000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50633" y="188640"/>
            <a:ext cx="5638800" cy="6477000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altLang="ru-RU" sz="3600" b="1" i="1" dirty="0" smtClean="0">
                <a:solidFill>
                  <a:srgbClr val="7030A0"/>
                </a:solidFill>
                <a:latin typeface="Times New Roman" pitchFamily="18" charset="0"/>
              </a:rPr>
              <a:t>Тепловой </a:t>
            </a:r>
            <a:r>
              <a:rPr lang="ru-RU" altLang="ru-RU" sz="3600" b="1" i="1" dirty="0">
                <a:solidFill>
                  <a:srgbClr val="7030A0"/>
                </a:solidFill>
                <a:latin typeface="Times New Roman" pitchFamily="18" charset="0"/>
              </a:rPr>
              <a:t>удар</a:t>
            </a:r>
          </a:p>
          <a:p>
            <a:pPr marL="0" indent="0">
              <a:lnSpc>
                <a:spcPct val="90000"/>
              </a:lnSpc>
              <a:buFont typeface="Wingdings 2" pitchFamily="18" charset="2"/>
              <a:buNone/>
              <a:defRPr/>
            </a:pPr>
            <a:r>
              <a:rPr lang="ru-RU" altLang="ru-RU" sz="2800" b="1" i="1" u="sng" dirty="0" smtClean="0">
                <a:solidFill>
                  <a:srgbClr val="7030A0"/>
                </a:solidFill>
                <a:latin typeface="Times New Roman" pitchFamily="18" charset="0"/>
              </a:rPr>
              <a:t>1. </a:t>
            </a:r>
            <a:r>
              <a:rPr lang="ru-RU" altLang="ru-RU" sz="2400" b="1" i="1" u="sng" dirty="0" smtClean="0">
                <a:solidFill>
                  <a:srgbClr val="7030A0"/>
                </a:solidFill>
                <a:latin typeface="Times New Roman" pitchFamily="18" charset="0"/>
              </a:rPr>
              <a:t>Немедленно </a:t>
            </a:r>
            <a:r>
              <a:rPr lang="ru-RU" altLang="ru-RU" sz="2400" b="1" i="1" dirty="0">
                <a:solidFill>
                  <a:srgbClr val="7030A0"/>
                </a:solidFill>
                <a:latin typeface="Times New Roman" pitchFamily="18" charset="0"/>
              </a:rPr>
              <a:t>поместите пострадавшего в тень или перенесите его в прохладное </a:t>
            </a:r>
            <a:r>
              <a:rPr lang="ru-RU" altLang="ru-RU" sz="2400" b="1" i="1" dirty="0" smtClean="0">
                <a:solidFill>
                  <a:srgbClr val="7030A0"/>
                </a:solidFill>
                <a:latin typeface="Times New Roman" pitchFamily="18" charset="0"/>
              </a:rPr>
              <a:t>помещение.</a:t>
            </a:r>
          </a:p>
          <a:p>
            <a:pPr marL="0" indent="0">
              <a:lnSpc>
                <a:spcPct val="90000"/>
              </a:lnSpc>
              <a:buFont typeface="Wingdings 2" pitchFamily="18" charset="2"/>
              <a:buNone/>
              <a:defRPr/>
            </a:pPr>
            <a:r>
              <a:rPr lang="ru-RU" altLang="ru-RU" sz="2400" b="1" i="1" u="sng" dirty="0" smtClean="0">
                <a:solidFill>
                  <a:srgbClr val="7030A0"/>
                </a:solidFill>
                <a:latin typeface="Times New Roman" pitchFamily="18" charset="0"/>
              </a:rPr>
              <a:t>2. Снимите </a:t>
            </a:r>
            <a:r>
              <a:rPr lang="ru-RU" altLang="ru-RU" sz="2400" b="1" i="1" dirty="0">
                <a:solidFill>
                  <a:srgbClr val="7030A0"/>
                </a:solidFill>
                <a:latin typeface="Times New Roman" pitchFamily="18" charset="0"/>
              </a:rPr>
              <a:t>одежду с верхней половины тела и уложите на спину, немного приподняв голову</a:t>
            </a:r>
            <a:r>
              <a:rPr lang="ru-RU" altLang="ru-RU" sz="2400" b="1" i="1" dirty="0" smtClean="0">
                <a:solidFill>
                  <a:srgbClr val="7030A0"/>
                </a:solidFill>
                <a:latin typeface="Times New Roman" pitchFamily="18" charset="0"/>
              </a:rPr>
              <a:t>.</a:t>
            </a:r>
          </a:p>
          <a:p>
            <a:pPr marL="0" indent="0">
              <a:lnSpc>
                <a:spcPct val="90000"/>
              </a:lnSpc>
              <a:buFont typeface="Wingdings 2" pitchFamily="18" charset="2"/>
              <a:buNone/>
              <a:defRPr/>
            </a:pPr>
            <a:r>
              <a:rPr lang="ru-RU" altLang="ru-RU" sz="2400" b="1" i="1" u="sng" dirty="0" smtClean="0">
                <a:solidFill>
                  <a:srgbClr val="7030A0"/>
                </a:solidFill>
                <a:latin typeface="Times New Roman" pitchFamily="18" charset="0"/>
              </a:rPr>
              <a:t>3. Положите </a:t>
            </a:r>
            <a:r>
              <a:rPr lang="ru-RU" altLang="ru-RU" sz="2400" b="1" i="1" dirty="0">
                <a:solidFill>
                  <a:srgbClr val="7030A0"/>
                </a:solidFill>
                <a:latin typeface="Times New Roman" pitchFamily="18" charset="0"/>
              </a:rPr>
              <a:t>на голову холодный компресс.</a:t>
            </a:r>
          </a:p>
          <a:p>
            <a:pPr marL="0" indent="0">
              <a:lnSpc>
                <a:spcPct val="90000"/>
              </a:lnSpc>
              <a:buFont typeface="Wingdings 2" pitchFamily="18" charset="2"/>
              <a:buNone/>
              <a:defRPr/>
            </a:pPr>
            <a:r>
              <a:rPr lang="ru-RU" altLang="ru-RU" sz="2400" b="1" i="1" dirty="0" smtClean="0">
                <a:solidFill>
                  <a:srgbClr val="7030A0"/>
                </a:solidFill>
                <a:latin typeface="Times New Roman" pitchFamily="18" charset="0"/>
              </a:rPr>
              <a:t> </a:t>
            </a:r>
            <a:r>
              <a:rPr lang="ru-RU" altLang="ru-RU" sz="2400" b="1" i="1" u="sng" dirty="0" smtClean="0">
                <a:solidFill>
                  <a:srgbClr val="7030A0"/>
                </a:solidFill>
                <a:latin typeface="Times New Roman" pitchFamily="18" charset="0"/>
              </a:rPr>
              <a:t>4. Оберните </a:t>
            </a:r>
            <a:r>
              <a:rPr lang="ru-RU" altLang="ru-RU" sz="2400" b="1" i="1" dirty="0">
                <a:solidFill>
                  <a:srgbClr val="7030A0"/>
                </a:solidFill>
                <a:latin typeface="Times New Roman" pitchFamily="18" charset="0"/>
              </a:rPr>
              <a:t>тело мокрой простыней или опрыскайте прохладной водой.</a:t>
            </a:r>
          </a:p>
          <a:p>
            <a:pPr marL="0" indent="0">
              <a:lnSpc>
                <a:spcPct val="90000"/>
              </a:lnSpc>
              <a:buFont typeface="Wingdings 2" pitchFamily="18" charset="2"/>
              <a:buNone/>
              <a:defRPr/>
            </a:pPr>
            <a:r>
              <a:rPr lang="ru-RU" altLang="ru-RU" sz="2400" b="1" i="1" u="sng" dirty="0" smtClean="0">
                <a:solidFill>
                  <a:srgbClr val="7030A0"/>
                </a:solidFill>
                <a:latin typeface="Times New Roman" pitchFamily="18" charset="0"/>
              </a:rPr>
              <a:t>5. Дайте </a:t>
            </a:r>
            <a:r>
              <a:rPr lang="ru-RU" altLang="ru-RU" sz="2400" b="1" i="1" u="sng" dirty="0">
                <a:solidFill>
                  <a:srgbClr val="7030A0"/>
                </a:solidFill>
                <a:latin typeface="Times New Roman" pitchFamily="18" charset="0"/>
              </a:rPr>
              <a:t>пострадавшему </a:t>
            </a:r>
            <a:r>
              <a:rPr lang="ru-RU" altLang="ru-RU" sz="2400" b="1" i="1" dirty="0">
                <a:solidFill>
                  <a:srgbClr val="7030A0"/>
                </a:solidFill>
                <a:latin typeface="Times New Roman" pitchFamily="18" charset="0"/>
              </a:rPr>
              <a:t>обильное питье.</a:t>
            </a:r>
          </a:p>
          <a:p>
            <a:pPr marL="0" indent="0">
              <a:lnSpc>
                <a:spcPct val="90000"/>
              </a:lnSpc>
              <a:buFont typeface="Wingdings 2" pitchFamily="18" charset="2"/>
              <a:buNone/>
              <a:defRPr/>
            </a:pPr>
            <a:r>
              <a:rPr lang="ru-RU" altLang="ru-RU" sz="2400" b="1" i="1" u="sng" dirty="0" smtClean="0">
                <a:solidFill>
                  <a:srgbClr val="7030A0"/>
                </a:solidFill>
                <a:latin typeface="Times New Roman" pitchFamily="18" charset="0"/>
              </a:rPr>
              <a:t>6. При </a:t>
            </a:r>
            <a:r>
              <a:rPr lang="ru-RU" altLang="ru-RU" sz="2400" b="1" i="1" u="sng" dirty="0">
                <a:solidFill>
                  <a:srgbClr val="7030A0"/>
                </a:solidFill>
                <a:latin typeface="Times New Roman" pitchFamily="18" charset="0"/>
              </a:rPr>
              <a:t>обморочном </a:t>
            </a:r>
            <a:r>
              <a:rPr lang="ru-RU" altLang="ru-RU" sz="2400" b="1" i="1" dirty="0">
                <a:solidFill>
                  <a:srgbClr val="7030A0"/>
                </a:solidFill>
                <a:latin typeface="Times New Roman" pitchFamily="18" charset="0"/>
              </a:rPr>
              <a:t>состоянии поднесите к носу вату, смоченную нашатырным спиртом.</a:t>
            </a:r>
          </a:p>
          <a:p>
            <a:pPr marL="0" indent="0">
              <a:lnSpc>
                <a:spcPct val="90000"/>
              </a:lnSpc>
              <a:buFont typeface="Wingdings 2" pitchFamily="18" charset="2"/>
              <a:buNone/>
              <a:defRPr/>
            </a:pPr>
            <a:r>
              <a:rPr lang="ru-RU" altLang="ru-RU" sz="2400" b="1" i="1" dirty="0">
                <a:solidFill>
                  <a:srgbClr val="7030A0"/>
                </a:solidFill>
                <a:latin typeface="Times New Roman" pitchFamily="18" charset="0"/>
              </a:rPr>
              <a:t>При необходимости, вызовите врача.</a:t>
            </a:r>
          </a:p>
        </p:txBody>
      </p:sp>
      <p:pic>
        <p:nvPicPr>
          <p:cNvPr id="61442" name="Picture 2" descr="C:\Users\USER\Desktop\publicationTitleImage2407399057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04487" y="3789040"/>
            <a:ext cx="2938415" cy="277776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43" name="Picture 3" descr="C:\Users\USER\Desktop\rebenok_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03" y="1196752"/>
            <a:ext cx="3124199" cy="248169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46695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Прогулка по лесу, парку…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55576" y="5301208"/>
            <a:ext cx="7927032" cy="1257003"/>
          </a:xfrm>
        </p:spPr>
        <p:txBody>
          <a:bodyPr/>
          <a:lstStyle/>
          <a:p>
            <a:pPr algn="ctr"/>
            <a:r>
              <a:rPr lang="ru-RU" dirty="0" smtClean="0"/>
              <a:t>Обработать одежду спреем.</a:t>
            </a:r>
            <a:endParaRPr lang="ru-RU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7425" y="1412776"/>
            <a:ext cx="5760640" cy="38888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 descr="http://gde.ru/images/img_ru/474x354/1012951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1268760"/>
            <a:ext cx="2257425" cy="1685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Picture 7" descr="http://bestdez.ru/images/006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54686"/>
            <a:ext cx="2257425" cy="2243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00382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Тема Office">
  <a:themeElements>
    <a:clrScheme name="Другая 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4F6128"/>
      </a:hlink>
      <a:folHlink>
        <a:srgbClr val="76923C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674</TotalTime>
  <Words>2393</Words>
  <Application>Microsoft Office PowerPoint</Application>
  <PresentationFormat>Экран (4:3)</PresentationFormat>
  <Paragraphs>231</Paragraphs>
  <Slides>46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46</vt:i4>
      </vt:variant>
    </vt:vector>
  </HeadingPairs>
  <TitlesOfParts>
    <vt:vector size="53" baseType="lpstr">
      <vt:lpstr>Arial</vt:lpstr>
      <vt:lpstr>Calibri</vt:lpstr>
      <vt:lpstr>Cambria Math</vt:lpstr>
      <vt:lpstr>Times New Roman</vt:lpstr>
      <vt:lpstr>Wingdings</vt:lpstr>
      <vt:lpstr>Wingdings 2</vt:lpstr>
      <vt:lpstr>1_Тема Office</vt:lpstr>
      <vt:lpstr>Презентация PowerPoint</vt:lpstr>
      <vt:lpstr>Уважаемые родители, помните, что в летнее время именно Вы отвечаете за здоровье, жизнь и безопасность Ваших детей, независимо от того находитесь ли Вы рядом с ними или нет!</vt:lpstr>
      <vt:lpstr>Презентация PowerPoint</vt:lpstr>
      <vt:lpstr> </vt:lpstr>
      <vt:lpstr>Презентация PowerPoint</vt:lpstr>
      <vt:lpstr>ВНИМАНИЕ!!!</vt:lpstr>
      <vt:lpstr>Нахождение на солнце</vt:lpstr>
      <vt:lpstr>Презентация PowerPoint</vt:lpstr>
      <vt:lpstr>Прогулка по лесу, парку…</vt:lpstr>
      <vt:lpstr>Когда опасен клещ</vt:lpstr>
      <vt:lpstr>  Профилактика  укусов клеща</vt:lpstr>
      <vt:lpstr>  Профилактика  укусов клеща</vt:lpstr>
      <vt:lpstr>Симптомы для обязательного обращения к врачу!</vt:lpstr>
      <vt:lpstr>Заблудился в лесу</vt:lpstr>
      <vt:lpstr>Как же должен вести себя человек, заблудившийся в лесу? </vt:lpstr>
      <vt:lpstr>Презентация PowerPoint</vt:lpstr>
      <vt:lpstr>С целью недопущения пожаров в природной среде запрещается: </vt:lpstr>
      <vt:lpstr>Безопасность при грозе </vt:lpstr>
      <vt:lpstr> Безопасность при грозе </vt:lpstr>
      <vt:lpstr>Где бы Вы не отдыхали не стоит забывать о правилах безопасности  на дорогах</vt:lpstr>
      <vt:lpstr>НАПОМИНАЕМ, ЧТО</vt:lpstr>
      <vt:lpstr>ВАЖНО не забыть о правилах безопасного поведения в жилой зоне</vt:lpstr>
      <vt:lpstr>Наши действия</vt:lpstr>
      <vt:lpstr> Электробезопасность </vt:lpstr>
      <vt:lpstr> Электробезопасность </vt:lpstr>
      <vt:lpstr>Летние виды спорта и занятия</vt:lpstr>
      <vt:lpstr>Летние виды спорта и занятия</vt:lpstr>
      <vt:lpstr>Сигналы велосипедиста  на дороге</vt:lpstr>
      <vt:lpstr>Нужны ли права для управления скутером?</vt:lpstr>
      <vt:lpstr>Водителю скутера</vt:lpstr>
      <vt:lpstr>Катафоты (фликеры)</vt:lpstr>
      <vt:lpstr>Презентация PowerPoint</vt:lpstr>
      <vt:lpstr>Презентация PowerPoint</vt:lpstr>
      <vt:lpstr> Безопасность при  встрече с собакой </vt:lpstr>
      <vt:lpstr>Чтобы наш ребёнок не потерялся надо:</vt:lpstr>
      <vt:lpstr>ЕСЛИ ВАШ РЕБЕНОК ПОТЕРЯЛСЯ! </vt:lpstr>
      <vt:lpstr>Шаг первый: </vt:lpstr>
      <vt:lpstr>Презентация PowerPoint</vt:lpstr>
      <vt:lpstr>Шаг второй: </vt:lpstr>
      <vt:lpstr>Шаг четвертый: </vt:lpstr>
      <vt:lpstr>Если ребенок пропал: </vt:lpstr>
      <vt:lpstr>КАК ПРЕДОТВРАТИТЬ ПРОПАЖУ ДЕТЕЙ И ОБЛЕГЧИТЬ ИХ ПОИСКИ?</vt:lpstr>
      <vt:lpstr>Каждый родитель обязан знать!</vt:lpstr>
      <vt:lpstr>Мы уверены, что наши дети знают: </vt:lpstr>
      <vt:lpstr>Правила безопасности, которые должен знать ваш ребенок:</vt:lpstr>
      <vt:lpstr>Помните!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79</cp:revision>
  <dcterms:created xsi:type="dcterms:W3CDTF">2014-06-18T16:06:44Z</dcterms:created>
  <dcterms:modified xsi:type="dcterms:W3CDTF">2018-06-13T10:32:12Z</dcterms:modified>
</cp:coreProperties>
</file>