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60" r:id="rId3"/>
    <p:sldId id="283" r:id="rId4"/>
    <p:sldId id="285" r:id="rId5"/>
    <p:sldId id="304" r:id="rId6"/>
    <p:sldId id="279" r:id="rId7"/>
    <p:sldId id="270" r:id="rId8"/>
    <p:sldId id="280" r:id="rId9"/>
    <p:sldId id="26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287" r:id="rId19"/>
    <p:sldId id="288" r:id="rId20"/>
    <p:sldId id="289" r:id="rId21"/>
    <p:sldId id="286" r:id="rId22"/>
    <p:sldId id="290" r:id="rId23"/>
    <p:sldId id="306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512CC1-98B7-4AD5-9D1C-E1BB37DA1DAB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2B0A4D-594A-4FBB-A3B1-7481DC4BB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12CC1-98B7-4AD5-9D1C-E1BB37DA1DAB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B0A4D-594A-4FBB-A3B1-7481DC4BB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12CC1-98B7-4AD5-9D1C-E1BB37DA1DAB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B0A4D-594A-4FBB-A3B1-7481DC4BB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12CC1-98B7-4AD5-9D1C-E1BB37DA1DAB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B0A4D-594A-4FBB-A3B1-7481DC4BB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12CC1-98B7-4AD5-9D1C-E1BB37DA1DAB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B0A4D-594A-4FBB-A3B1-7481DC4BB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12CC1-98B7-4AD5-9D1C-E1BB37DA1DAB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B0A4D-594A-4FBB-A3B1-7481DC4BB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12CC1-98B7-4AD5-9D1C-E1BB37DA1DAB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B0A4D-594A-4FBB-A3B1-7481DC4BB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12CC1-98B7-4AD5-9D1C-E1BB37DA1DAB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B0A4D-594A-4FBB-A3B1-7481DC4BB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12CC1-98B7-4AD5-9D1C-E1BB37DA1DAB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B0A4D-594A-4FBB-A3B1-7481DC4BB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512CC1-98B7-4AD5-9D1C-E1BB37DA1DAB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B0A4D-594A-4FBB-A3B1-7481DC4BB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512CC1-98B7-4AD5-9D1C-E1BB37DA1DAB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2B0A4D-594A-4FBB-A3B1-7481DC4BB2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512CC1-98B7-4AD5-9D1C-E1BB37DA1DAB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2B0A4D-594A-4FBB-A3B1-7481DC4BB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643206"/>
          </a:xfrm>
        </p:spPr>
        <p:txBody>
          <a:bodyPr>
            <a:normAutofit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Семинар-практикум</a:t>
            </a:r>
            <a:r>
              <a:rPr lang="ru-RU" sz="8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8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«</a:t>
            </a:r>
            <a:r>
              <a:rPr lang="ru-RU" sz="6000" b="1" dirty="0">
                <a:latin typeface="Monotype Corsiva" pitchFamily="66" charset="0"/>
              </a:rPr>
              <a:t>Формирование связной </a:t>
            </a:r>
            <a:r>
              <a:rPr lang="ru-RU" sz="6000" b="1" dirty="0" err="1" smtClean="0">
                <a:latin typeface="Monotype Corsiva" pitchFamily="66" charset="0"/>
              </a:rPr>
              <a:t>ечи</a:t>
            </a: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 </a:t>
            </a:r>
            <a:r>
              <a:rPr lang="ru-RU" sz="6000" b="1" dirty="0">
                <a:latin typeface="Monotype Corsiva" pitchFamily="66" charset="0"/>
              </a:rPr>
              <a:t>у дошкольников»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4" name="Рисунок 3" descr="http://detsad242.ucoz.ru/6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950210"/>
            <a:ext cx="3830320" cy="39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15140" y="5857892"/>
            <a:ext cx="207170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  <a:endParaRPr lang="ru-RU" sz="1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481328"/>
            <a:ext cx="8786874" cy="4525963"/>
          </a:xfrm>
        </p:spPr>
        <p:txBody>
          <a:bodyPr/>
          <a:lstStyle/>
          <a:p>
            <a:r>
              <a:rPr lang="ru-RU" dirty="0" smtClean="0"/>
              <a:t>март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285860"/>
            <a:ext cx="8858312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Речевое развитие детей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  дошкольного возраста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БИНТУРОНГ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Музыкальный инструмент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Медицинский материал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Животное 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«КТО или ЧТО это?»</a:t>
            </a:r>
            <a:r>
              <a:rPr lang="ru-RU" sz="53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http://philippine.ru/i/bearcat_binturo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876"/>
            <a:ext cx="3827468" cy="283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364241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ДИХОРИЗАНДРА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Комнатное растения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Чистящее средство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Любимая жена султана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«КТО или ЧТО это?»</a:t>
            </a:r>
            <a:r>
              <a:rPr lang="ru-RU" sz="53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Dichorisandra thyrsiflor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571744"/>
            <a:ext cx="2732090" cy="361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435679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МУЛЬТИФОРА</a:t>
            </a:r>
          </a:p>
          <a:p>
            <a:pPr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Новый вид мультфильмов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Прозрачный пластиковый конверт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Фруктовый сок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«КТО или ЧТО это?»</a:t>
            </a:r>
            <a:r>
              <a:rPr lang="ru-RU" sz="53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http://www.relef.ru/data/catalog/products/0704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71876"/>
            <a:ext cx="3267405" cy="270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29280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КЛАЙМИНГ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Лимонный коктейль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Городское скалолазание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Искатель сокровищ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«КТО или ЧТО это?»</a:t>
            </a:r>
            <a:r>
              <a:rPr lang="ru-RU" sz="53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http://www.2xperience.ro/img_art/mare/12705751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571744"/>
            <a:ext cx="3184527" cy="3133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29280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КАПИБАРА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Копилка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Водосвинка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Корпоративная вечеринка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«КТО или ЧТО это?»</a:t>
            </a:r>
            <a:r>
              <a:rPr lang="ru-RU" sz="53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http://i030.radikal.ru/1101/02/62af457ce3bd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786058"/>
            <a:ext cx="3528426" cy="2929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435679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ЗВЕЗДОНОС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Поп-звезда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Крот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Орденоносец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«КТО или ЧТО это?»</a:t>
            </a:r>
            <a:r>
              <a:rPr lang="ru-RU" sz="53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1223129742_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428868"/>
            <a:ext cx="4464681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435679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АЙЕ – АЙЕ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Танец народов Севера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Обезьяна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Клич самурая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«КТО или ЧТО это?»</a:t>
            </a:r>
            <a:r>
              <a:rPr lang="ru-RU" sz="53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imag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643182"/>
            <a:ext cx="469645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364241"/>
          </a:xfrm>
        </p:spPr>
        <p:txBody>
          <a:bodyPr/>
          <a:lstStyle/>
          <a:p>
            <a:pPr algn="ctr">
              <a:buNone/>
            </a:pPr>
            <a:r>
              <a:rPr lang="ru-RU" sz="3600" b="1" cap="all" dirty="0" err="1" smtClean="0">
                <a:solidFill>
                  <a:srgbClr val="0000FF"/>
                </a:solidFill>
              </a:rPr>
              <a:t>Эйафьятлайокудль</a:t>
            </a:r>
            <a:r>
              <a:rPr lang="ru-RU" sz="3600" dirty="0" smtClean="0"/>
              <a:t> 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Чистоговорка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Заклинание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Вулкан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«КТО или ЧТО это?»</a:t>
            </a:r>
            <a:r>
              <a:rPr lang="ru-RU" sz="53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http://www.dagpravda.ru/images/materials/full_Vulk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357430"/>
            <a:ext cx="4891796" cy="329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486430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Как аукнется, так и откликнется»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«На дворе трава – на траве дрова» 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«Ехала деревня мимо мужика, 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вдруг из-под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воротни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лают ворота»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«Катя, Катя,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Катюха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оседлала петуха, 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а петух заржал, на  базар побежал» 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некотором царстве, в некотором государстве…»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«Ехала машина темным лесом, за каким-то интересом.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Инте-инте-интерес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выходи на букву «С»  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Расскажу-ка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 вам про дела старые, да про старые, про бывалые,  да про битвы, да про сражения, да про подвиги богатырские…» 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«Сели детки на карниз 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и растут все время вниз»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Назовите вид УНТ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regraf.info/wp-content/uploads/%D0%92%D0%B8%D0%BA%D1%82%D0%BE%D1%80-%D0%92%D0%B0%D1%81%D0%BD%D0%B5%D1%86%D0%BE%D0%B2-%D0%91%D0%BE%D0%B3%D0%B0%D1%82%D1%8B%D1%80%D0%B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929199"/>
            <a:ext cx="265417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4864307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«Что написано пером…»   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«Кто много читает…»  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lvl="0"/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«Книга в счастье украшает…»</a:t>
            </a:r>
          </a:p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«В добрый час молвить…» </a:t>
            </a:r>
          </a:p>
          <a:p>
            <a:pPr lvl="0"/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«Мелет с утра до вечера…»</a:t>
            </a:r>
          </a:p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«Поговорка – цветочек…»  </a:t>
            </a:r>
          </a:p>
          <a:p>
            <a:pPr lvl="0"/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«Слово - не воробей…» </a:t>
            </a:r>
          </a:p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«Слово – серебро…»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Закончите пословицу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img-fotki.yandex.ru/get/3306/mar77757.11/0_235f6_9c989af6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00438"/>
            <a:ext cx="242114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Monotype Corsiva" pitchFamily="66" charset="0"/>
              </a:rPr>
              <a:t>«Все </a:t>
            </a:r>
            <a:r>
              <a:rPr lang="ru-RU" sz="2900" b="1" dirty="0">
                <a:solidFill>
                  <a:srgbClr val="002060"/>
                </a:solidFill>
                <a:latin typeface="Monotype Corsiva" pitchFamily="66" charset="0"/>
              </a:rPr>
              <a:t>задачи развития речи детей дошкольного </a:t>
            </a:r>
            <a:r>
              <a:rPr lang="ru-RU" sz="2900" b="1" dirty="0" smtClean="0">
                <a:solidFill>
                  <a:srgbClr val="002060"/>
                </a:solidFill>
                <a:latin typeface="Monotype Corsiva" pitchFamily="66" charset="0"/>
              </a:rPr>
              <a:t>возраста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900" dirty="0" smtClean="0">
                <a:solidFill>
                  <a:srgbClr val="002060"/>
                </a:solidFill>
                <a:latin typeface="Monotype Corsiva" pitchFamily="66" charset="0"/>
              </a:rPr>
              <a:t>(обогащение </a:t>
            </a:r>
            <a:r>
              <a:rPr lang="ru-RU" sz="2900" dirty="0">
                <a:solidFill>
                  <a:srgbClr val="002060"/>
                </a:solidFill>
                <a:latin typeface="Monotype Corsiva" pitchFamily="66" charset="0"/>
              </a:rPr>
              <a:t>словарного запаса</a:t>
            </a:r>
            <a:r>
              <a:rPr lang="ru-RU" sz="2900" dirty="0" smtClean="0">
                <a:solidFill>
                  <a:srgbClr val="002060"/>
                </a:solidFill>
                <a:latin typeface="Monotype Corsiva" pitchFamily="66" charset="0"/>
              </a:rPr>
              <a:t>, формирование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900" dirty="0" smtClean="0">
                <a:solidFill>
                  <a:srgbClr val="002060"/>
                </a:solidFill>
                <a:latin typeface="Monotype Corsiva" pitchFamily="66" charset="0"/>
              </a:rPr>
              <a:t>грамматического </a:t>
            </a:r>
            <a:r>
              <a:rPr lang="ru-RU" sz="2900" dirty="0">
                <a:solidFill>
                  <a:srgbClr val="002060"/>
                </a:solidFill>
                <a:latin typeface="Monotype Corsiva" pitchFamily="66" charset="0"/>
              </a:rPr>
              <a:t>строя речи, звуковая культура) </a:t>
            </a:r>
            <a:endParaRPr lang="ru-RU" sz="29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не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достигнут своей цели, 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Monotype Corsiva" pitchFamily="66" charset="0"/>
              </a:rPr>
              <a:t>если </a:t>
            </a:r>
            <a:r>
              <a:rPr lang="ru-RU" sz="2900" b="1" dirty="0">
                <a:solidFill>
                  <a:srgbClr val="002060"/>
                </a:solidFill>
                <a:latin typeface="Monotype Corsiva" pitchFamily="66" charset="0"/>
              </a:rPr>
              <a:t>не найдут завершающего выражения </a:t>
            </a:r>
            <a:endParaRPr lang="ru-RU" sz="29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lang="ru-RU" sz="2900" b="1" dirty="0">
                <a:solidFill>
                  <a:srgbClr val="002060"/>
                </a:solidFill>
                <a:latin typeface="Monotype Corsiva" pitchFamily="66" charset="0"/>
              </a:rPr>
              <a:t>развитии связной </a:t>
            </a:r>
            <a:r>
              <a:rPr lang="ru-RU" sz="2900" b="1" dirty="0" smtClean="0">
                <a:solidFill>
                  <a:srgbClr val="002060"/>
                </a:solidFill>
                <a:latin typeface="Monotype Corsiva" pitchFamily="66" charset="0"/>
              </a:rPr>
              <a:t>речи». </a:t>
            </a:r>
            <a:endParaRPr lang="ru-RU" sz="29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9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9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Ушакова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О.С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Актуальность проблемы речевого развития детей дошкольного возраста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 descr="http://img-fotki.yandex.ru/get/5502/ladyo2004.34/0_4c56e_7b40d80b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857628"/>
            <a:ext cx="2156878" cy="25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4435679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спрос денег не берут.</a:t>
            </a:r>
          </a:p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Лиха беда начало.</a:t>
            </a:r>
          </a:p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Вода камень точит.</a:t>
            </a:r>
          </a:p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Доброе слово человеку - что дождь в засуху.</a:t>
            </a:r>
          </a:p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лягушка может утонуть.</a:t>
            </a:r>
          </a:p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Слово-серебро, а молчание – золото.</a:t>
            </a:r>
          </a:p>
          <a:p>
            <a:pPr lvl="0"/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Объясни смысл пословицы: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dob.1september.ru/2002/20/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269525"/>
            <a:ext cx="2000264" cy="158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 По щучьему веленью,  по-моему,  хотенью…»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Сивка-бурка,  вещий каурка!   Стань  передо мной,  как лист перед  травой!»</a:t>
            </a:r>
          </a:p>
          <a:p>
            <a:pPr lvl="0"/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 Спи,  глазок, спи,  другой!»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Тепло ль тебе, девица, тепло ль тебе красная?»</a:t>
            </a:r>
          </a:p>
          <a:p>
            <a:pPr lvl="0"/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«Как мне не печалиться,  серый волк, остался я без доброго коня…»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Несу косу на плечи, хочу лису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посечи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  слезай, лиса, с печи!» </a:t>
            </a:r>
          </a:p>
          <a:p>
            <a:pPr lvl="0"/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Козлятушки</a:t>
            </a: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– ребятушки, </a:t>
            </a:r>
            <a:r>
              <a:rPr lang="ru-RU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отворитеся</a:t>
            </a: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 </a:t>
            </a:r>
            <a:r>
              <a:rPr lang="ru-RU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отопритеся</a:t>
            </a: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Свет мой, зеркальце, скажи…»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Кто говорил волшебные слова?</a:t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 Из какой сказки?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opt.citytoys.ru/images/prod/10/00379.jpg"/>
          <p:cNvPicPr/>
          <p:nvPr/>
        </p:nvPicPr>
        <p:blipFill>
          <a:blip r:embed="rId2"/>
          <a:srcRect l="16328" t="5064" r="16328" b="5064"/>
          <a:stretch>
            <a:fillRect/>
          </a:stretch>
        </p:blipFill>
        <p:spPr bwMode="auto">
          <a:xfrm>
            <a:off x="6500826" y="4357694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«Приключения </a:t>
            </a:r>
            <a:r>
              <a:rPr lang="ru-RU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Чипполлино</a:t>
            </a: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Приключения Незнайки и его друзей»</a:t>
            </a:r>
          </a:p>
          <a:p>
            <a:pPr lvl="0"/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 Волшебник Изумрудного города»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Цветик -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«Аленький цветочек»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Снежная королева» </a:t>
            </a:r>
          </a:p>
          <a:p>
            <a:pPr lvl="0"/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Серебрянное</a:t>
            </a: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копытце»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Мороз Иванович»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Кто автор произведения?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www.volynnews.com/files/news/2010/01-21/12512-1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928934"/>
            <a:ext cx="246284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 Объяснить, почему так называются растения.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Ежевика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Шиповник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Малина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Смородина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071570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Почему так называется?”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www.volynnews.com/files/news/2010/01-21/12512-1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928934"/>
            <a:ext cx="246284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4291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 К К Л О О О</a:t>
            </a:r>
          </a:p>
          <a:p>
            <a:pPr lvl="0" algn="ctr">
              <a:buNone/>
            </a:pPr>
            <a:r>
              <a:rPr lang="ru-RU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 К М О О О Р</a:t>
            </a:r>
          </a:p>
          <a:p>
            <a:pPr lvl="0" algn="ctr">
              <a:buNone/>
            </a:pPr>
            <a:r>
              <a:rPr lang="ru-RU" sz="6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6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 Л Н О Р </a:t>
            </a:r>
            <a:r>
              <a:rPr lang="ru-RU" sz="6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АВДЙМООЧЮ</a:t>
            </a:r>
          </a:p>
          <a:p>
            <a:pPr lvl="0" algn="ctr">
              <a:buNone/>
            </a:pPr>
            <a:endParaRPr lang="ru-RU" sz="66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Отгадай имя сказочного героя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11235.userapi.com/u12737042/-14/x_b1bb87ce.jpg"/>
          <p:cNvPicPr/>
          <p:nvPr/>
        </p:nvPicPr>
        <p:blipFill>
          <a:blip r:embed="rId2"/>
          <a:srcRect b="6411"/>
          <a:stretch>
            <a:fillRect/>
          </a:stretch>
        </p:blipFill>
        <p:spPr bwMode="auto">
          <a:xfrm>
            <a:off x="5857884" y="2643182"/>
            <a:ext cx="285559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Monotype Corsiva" pitchFamily="66" charset="0"/>
              </a:rPr>
              <a:t>Односложность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Monotype Corsiva" pitchFamily="66" charset="0"/>
              </a:rPr>
              <a:t>Бедность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Monotype Corsiva" pitchFamily="66" charset="0"/>
              </a:rPr>
              <a:t>Отсутствие навыков культуры речи 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Monotype Corsiva" pitchFamily="66" charset="0"/>
              </a:rPr>
              <a:t>Плохая дикция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Проблемы  детской  речи: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Образовательная деятельность 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Monotype Corsiva" pitchFamily="66" charset="0"/>
              </a:rPr>
              <a:t>           - </a:t>
            </a:r>
            <a:r>
              <a:rPr lang="ru-RU" sz="2500" dirty="0" smtClean="0">
                <a:latin typeface="Monotype Corsiva" pitchFamily="66" charset="0"/>
              </a:rPr>
              <a:t>при организации различных видов детской деятельности,</a:t>
            </a:r>
          </a:p>
          <a:p>
            <a:pPr>
              <a:spcBef>
                <a:spcPts val="0"/>
              </a:spcBef>
              <a:buNone/>
            </a:pPr>
            <a:r>
              <a:rPr lang="ru-RU" sz="2500" dirty="0" smtClean="0">
                <a:latin typeface="Monotype Corsiva" pitchFamily="66" charset="0"/>
              </a:rPr>
              <a:t>            - в ходе режимных моментов,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Самостоятельная деятельность детей,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Взаимодействие с семьями воспитанников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ru-RU" sz="2800" dirty="0" smtClean="0">
              <a:latin typeface="Monotype Corsiva" pitchFamily="66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ru-RU" sz="2800" dirty="0" smtClean="0">
              <a:latin typeface="Monotype Corsiva" pitchFamily="66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ru-RU" sz="2800" dirty="0" smtClean="0">
              <a:latin typeface="Monotype Corsiva" pitchFamily="66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Живое общение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ребенка со взрослым 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Виды деятельности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для развития связной речи детей:</a:t>
            </a:r>
            <a:endParaRPr lang="ru-RU" dirty="0"/>
          </a:p>
        </p:txBody>
      </p:sp>
      <p:pic>
        <p:nvPicPr>
          <p:cNvPr id="4" name="Рисунок 3" descr="http://a18003.rimg.info/icon/129053000a4f683854c2cfc253481227c30053d42.jpg"/>
          <p:cNvPicPr/>
          <p:nvPr/>
        </p:nvPicPr>
        <p:blipFill>
          <a:blip r:embed="rId2"/>
          <a:srcRect b="3878"/>
          <a:stretch>
            <a:fillRect/>
          </a:stretch>
        </p:blipFill>
        <p:spPr bwMode="auto">
          <a:xfrm>
            <a:off x="4786314" y="3786190"/>
            <a:ext cx="3613154" cy="273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4389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Требования </a:t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к  речи  воспитателя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i060.radikal.ru/0909/dd/5c9a0080004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3116"/>
            <a:ext cx="621510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000760" y="2143116"/>
            <a:ext cx="2214578" cy="1643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07117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Торопливость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Невнятность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Монотонность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Повышенная громкость голоса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Нарушение звукопроизношения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Слова-паразиты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Постановка неправильного ударения в словах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Monotype Corsiva" pitchFamily="66" charset="0"/>
              </a:rPr>
              <a:t>Злоупотребление слов с уменьшительно-ласкательными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Monotype Corsiva" pitchFamily="66" charset="0"/>
              </a:rPr>
              <a:t>суффиксами</a:t>
            </a:r>
          </a:p>
          <a:p>
            <a:pPr>
              <a:spcBef>
                <a:spcPts val="0"/>
              </a:spcBef>
              <a:buNone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Ошибки в речи воспитателя: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i="1" dirty="0" smtClean="0">
              <a:latin typeface="Monotype Corsiva" pitchFamily="66" charset="0"/>
            </a:endParaRPr>
          </a:p>
          <a:p>
            <a:r>
              <a:rPr lang="ru-RU" sz="3200" i="1" dirty="0" smtClean="0">
                <a:latin typeface="Monotype Corsiva" pitchFamily="66" charset="0"/>
              </a:rPr>
              <a:t>Правильность</a:t>
            </a:r>
          </a:p>
          <a:p>
            <a:r>
              <a:rPr lang="ru-RU" sz="3200" i="1" dirty="0" smtClean="0">
                <a:latin typeface="Monotype Corsiva" pitchFamily="66" charset="0"/>
              </a:rPr>
              <a:t>Точность</a:t>
            </a:r>
          </a:p>
          <a:p>
            <a:r>
              <a:rPr lang="ru-RU" sz="3200" i="1" dirty="0" smtClean="0">
                <a:latin typeface="Monotype Corsiva" pitchFamily="66" charset="0"/>
              </a:rPr>
              <a:t>Логичность</a:t>
            </a:r>
          </a:p>
          <a:p>
            <a:r>
              <a:rPr lang="ru-RU" sz="3200" i="1" dirty="0" smtClean="0">
                <a:latin typeface="Monotype Corsiva" pitchFamily="66" charset="0"/>
              </a:rPr>
              <a:t>Чистота</a:t>
            </a:r>
          </a:p>
          <a:p>
            <a:r>
              <a:rPr lang="ru-RU" sz="3200" i="1" dirty="0" smtClean="0">
                <a:latin typeface="Monotype Corsiva" pitchFamily="66" charset="0"/>
              </a:rPr>
              <a:t>Выразительность</a:t>
            </a:r>
          </a:p>
          <a:p>
            <a:r>
              <a:rPr lang="ru-RU" sz="3200" i="1" dirty="0" smtClean="0">
                <a:latin typeface="Monotype Corsiva" pitchFamily="66" charset="0"/>
              </a:rPr>
              <a:t>Богатство</a:t>
            </a:r>
          </a:p>
          <a:p>
            <a:r>
              <a:rPr lang="ru-RU" sz="3200" i="1" dirty="0" smtClean="0">
                <a:latin typeface="Monotype Corsiva" pitchFamily="66" charset="0"/>
              </a:rPr>
              <a:t>Уместность</a:t>
            </a:r>
          </a:p>
          <a:p>
            <a:pPr>
              <a:buNone/>
            </a:pPr>
            <a:endParaRPr lang="ru-RU" sz="3200" i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3200" i="1" dirty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Требования к речи воспитателя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:\Documents and Settings\Admin\Рабочий стол\фото\дети играют\DSC03177.JPG"/>
          <p:cNvPicPr/>
          <p:nvPr/>
        </p:nvPicPr>
        <p:blipFill>
          <a:blip r:embed="rId2" cstate="print">
            <a:lum bright="30000" contrast="20000"/>
          </a:blip>
          <a:srcRect l="17910"/>
          <a:stretch>
            <a:fillRect/>
          </a:stretch>
        </p:blipFill>
        <p:spPr bwMode="auto">
          <a:xfrm>
            <a:off x="4572000" y="2428868"/>
            <a:ext cx="392909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Опрос  - в среднем и старшем дошкольном возрасте – 56 семей</a:t>
            </a:r>
          </a:p>
          <a:p>
            <a:pPr algn="ctr">
              <a:spcBef>
                <a:spcPts val="0"/>
              </a:spcBef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Monotype Corsiva" pitchFamily="66" charset="0"/>
              </a:rPr>
              <a:t> В семье имеется детская библиотека – 100 %.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Monotype Corsiva" pitchFamily="66" charset="0"/>
              </a:rPr>
              <a:t>Родители читают  детям книги: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                        – каждый день 23 %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                         - ежедневно перед сном 52 %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                        -  по просьбе ребенка 25 %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Monotype Corsiva" pitchFamily="66" charset="0"/>
              </a:rPr>
              <a:t>Беседуют с детьми о прочитанном: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                          - да 90 %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                          - нет 8 %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                           - иногда 2 %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Monotype Corsiva" pitchFamily="66" charset="0"/>
              </a:rPr>
              <a:t>Детские журналы: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                            покупают  – разные (коллекционные и развивающие) – 57 %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Monotype Corsiva" pitchFamily="66" charset="0"/>
              </a:rPr>
              <a:t>                            НЕ покупают – 43 %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Результаты анкетирования родителей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://img0.liveinternet.ru/images/attach/c/0/63/136/63136665_5f8350820dd8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428868"/>
            <a:ext cx="26369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57322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  <a:t>Практическая часть</a:t>
            </a: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www.companion.ua/data/filestorage/0-images/Online/brainstorming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85992"/>
            <a:ext cx="4382770" cy="3752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215206" y="3473611"/>
            <a:ext cx="13573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0" b="1" dirty="0" smtClean="0">
                <a:solidFill>
                  <a:srgbClr val="FF0066"/>
                </a:solidFill>
                <a:latin typeface="Book Antiqua" pitchFamily="18" charset="0"/>
              </a:rPr>
              <a:t>?</a:t>
            </a:r>
            <a:endParaRPr lang="ru-RU" sz="200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714488"/>
            <a:ext cx="13573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0" b="1" dirty="0" smtClean="0">
                <a:solidFill>
                  <a:srgbClr val="FF0066"/>
                </a:solidFill>
                <a:latin typeface="Book Antiqua" pitchFamily="18" charset="0"/>
              </a:rPr>
              <a:t>?</a:t>
            </a:r>
            <a:endParaRPr lang="ru-RU" sz="200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769</TotalTime>
  <Words>435</Words>
  <Application>Microsoft Office PowerPoint</Application>
  <PresentationFormat>Экран (4:3)</PresentationFormat>
  <Paragraphs>196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Семинар-практикум «Формирование связной ечи  у дошкольников»</vt:lpstr>
      <vt:lpstr>Актуальность проблемы речевого развития детей дошкольного возраста </vt:lpstr>
      <vt:lpstr>Проблемы  детской  речи:</vt:lpstr>
      <vt:lpstr>Виды деятельности для развития связной речи детей:</vt:lpstr>
      <vt:lpstr>Требования  к  речи  воспитателя</vt:lpstr>
      <vt:lpstr>Ошибки в речи воспитателя:</vt:lpstr>
      <vt:lpstr>Требования к речи воспитателя</vt:lpstr>
      <vt:lpstr>Результаты анкетирования родителей</vt:lpstr>
      <vt:lpstr>Практическая часть</vt:lpstr>
      <vt:lpstr> Разминка  «КТО или ЧТО это?» </vt:lpstr>
      <vt:lpstr> Разминка  «КТО или ЧТО это?» </vt:lpstr>
      <vt:lpstr> Разминка  «КТО или ЧТО это?» </vt:lpstr>
      <vt:lpstr> Разминка  «КТО или ЧТО это?» </vt:lpstr>
      <vt:lpstr> Разминка  «КТО или ЧТО это?» </vt:lpstr>
      <vt:lpstr> Разминка  «КТО или ЧТО это?» </vt:lpstr>
      <vt:lpstr> Разминка  «КТО или ЧТО это?» </vt:lpstr>
      <vt:lpstr> Разминка  «КТО или ЧТО это?» </vt:lpstr>
      <vt:lpstr>Назовите вид УНТ</vt:lpstr>
      <vt:lpstr>Закончите пословицу</vt:lpstr>
      <vt:lpstr>Объясни смысл пословицы: </vt:lpstr>
      <vt:lpstr>Кто говорил волшебные слова?  Из какой сказки?</vt:lpstr>
      <vt:lpstr>Кто автор произведения?</vt:lpstr>
      <vt:lpstr>Почему так называется?”</vt:lpstr>
      <vt:lpstr>Отгадай имя сказочного героя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«Формирование связной речи у дошкольников»</dc:title>
  <dc:creator>Матвеева Г.И.</dc:creator>
  <cp:lastModifiedBy>user</cp:lastModifiedBy>
  <cp:revision>145</cp:revision>
  <dcterms:created xsi:type="dcterms:W3CDTF">2013-01-16T13:00:40Z</dcterms:created>
  <dcterms:modified xsi:type="dcterms:W3CDTF">2016-04-03T16:25:57Z</dcterms:modified>
</cp:coreProperties>
</file>